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75" r:id="rId3"/>
    <p:sldId id="277" r:id="rId4"/>
    <p:sldId id="276" r:id="rId5"/>
    <p:sldId id="310" r:id="rId6"/>
    <p:sldId id="313" r:id="rId7"/>
    <p:sldId id="314" r:id="rId8"/>
    <p:sldId id="285" r:id="rId9"/>
    <p:sldId id="305" r:id="rId10"/>
    <p:sldId id="287" r:id="rId11"/>
    <p:sldId id="288" r:id="rId12"/>
    <p:sldId id="290" r:id="rId13"/>
    <p:sldId id="292" r:id="rId14"/>
    <p:sldId id="309" r:id="rId15"/>
    <p:sldId id="274" r:id="rId16"/>
    <p:sldId id="297" r:id="rId17"/>
    <p:sldId id="301" r:id="rId18"/>
    <p:sldId id="294" r:id="rId19"/>
    <p:sldId id="295" r:id="rId20"/>
    <p:sldId id="312" r:id="rId21"/>
    <p:sldId id="311" r:id="rId22"/>
    <p:sldId id="315" r:id="rId23"/>
    <p:sldId id="316" r:id="rId24"/>
    <p:sldId id="317" r:id="rId25"/>
    <p:sldId id="31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thanson" initials="C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50" autoAdjust="0"/>
  </p:normalViewPr>
  <p:slideViewPr>
    <p:cSldViewPr>
      <p:cViewPr>
        <p:scale>
          <a:sx n="117" d="100"/>
          <a:sy n="117" d="100"/>
        </p:scale>
        <p:origin x="168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3E4D05-271F-477C-962C-B35546DBE789}" type="datetimeFigureOut">
              <a:rPr lang="en-CA" smtClean="0"/>
              <a:t>04/10/2012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DF7591-6536-47A1-AA78-F9E1F3E375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87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0F93E4-775B-4142-8F6B-7C295761073A}" type="datetimeFigureOut">
              <a:rPr lang="en-CA" smtClean="0"/>
              <a:t>04/10/2012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1DE8B9-C1E5-42E5-95B4-BCB037582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1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82" indent="-29114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89" indent="-23291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423" indent="-23291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59" indent="-23291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D68C2B-CA82-4867-902B-33A8434694E2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GB" sz="1100">
                <a:latin typeface="Arial" pitchFamily="34" charset="0"/>
              </a:rPr>
              <a:t>  In the CPSO peer assessment program,2-3% of the province’s 28,000 practising physicians are randomly selected for assessment on an annual basis. </a:t>
            </a:r>
          </a:p>
          <a:p>
            <a:pPr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GB" sz="1100">
                <a:latin typeface="Arial" pitchFamily="34" charset="0"/>
              </a:rPr>
              <a:t>  Physician selection is random, independent of the complaints and investigative process where quality assessment is used as part of the investigative process.</a:t>
            </a:r>
            <a:endParaRPr lang="en-GB" sz="1100" baseline="30000"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GB" sz="1100">
                <a:latin typeface="Arial" pitchFamily="34" charset="0"/>
              </a:rPr>
              <a:t>  Peer assessments are performed by  a single trained practising physicians who achieved excellent ratings in previous peer assessments, and who have similar practice structures and patient populations. Inter-assessor reliability for peer-review assessment of the acceptability of quality of care is excellent (Kappa = .89).</a:t>
            </a:r>
            <a:r>
              <a:rPr lang="en-GB" sz="1100" baseline="30000">
                <a:latin typeface="Arial" pitchFamily="34" charset="0"/>
              </a:rPr>
              <a:t>20</a:t>
            </a:r>
            <a:r>
              <a:rPr lang="en-GB" sz="1100">
                <a:latin typeface="Arial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GB" sz="1100">
                <a:latin typeface="Arial" pitchFamily="34" charset="0"/>
              </a:rPr>
              <a:t>DESCRIBE PEER PROCESS BRIEFLY</a:t>
            </a:r>
          </a:p>
          <a:p>
            <a:pPr>
              <a:spcAft>
                <a:spcPts val="611"/>
              </a:spcAft>
              <a:buFontTx/>
              <a:buChar char="•"/>
            </a:pPr>
            <a:r>
              <a:rPr lang="en-US" sz="1100">
                <a:latin typeface="Arial" pitchFamily="34" charset="0"/>
              </a:rPr>
              <a:t>Who gets these? -Random assessments (~700/year); Age 70s (~150/year); Incident driven (~40/year); Most specialties</a:t>
            </a:r>
          </a:p>
          <a:p>
            <a:pPr>
              <a:spcAft>
                <a:spcPts val="611"/>
              </a:spcAft>
              <a:buFontTx/>
              <a:buChar char="•"/>
            </a:pPr>
            <a:r>
              <a:rPr lang="en-US" sz="1100">
                <a:latin typeface="Arial" pitchFamily="34" charset="0"/>
              </a:rPr>
              <a:t>Who does the assessing? - Trained practising physicians; Practice matched; Previously assessed</a:t>
            </a:r>
          </a:p>
          <a:p>
            <a:pPr>
              <a:spcBef>
                <a:spcPct val="0"/>
              </a:spcBef>
              <a:spcAft>
                <a:spcPts val="611"/>
              </a:spcAft>
              <a:buFontTx/>
              <a:buChar char="•"/>
            </a:pPr>
            <a:r>
              <a:rPr lang="en-GB" sz="1100">
                <a:latin typeface="Arial" pitchFamily="34" charset="0"/>
              </a:rPr>
              <a:t>   For the purposes of this study we dichotomized the Assessment outcomes into : (i) acceptable with no further action, (ii) unacceptable requiring a) reassessment, or b) interview with the QAC to determine an immediate remediation plan. </a:t>
            </a:r>
          </a:p>
          <a:p>
            <a:pPr>
              <a:spcBef>
                <a:spcPct val="0"/>
              </a:spcBef>
              <a:spcAft>
                <a:spcPts val="611"/>
              </a:spcAft>
            </a:pPr>
            <a:r>
              <a:rPr lang="en-US" sz="1100">
                <a:latin typeface="Arial" pitchFamily="34" charset="0"/>
              </a:rPr>
              <a:t>***************************************************************</a:t>
            </a: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E2B958C6-45A7-4DD6-A311-2000FC45EDEF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/>
              <a:t>5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 Formerly</a:t>
            </a:r>
            <a:r>
              <a:rPr lang="en-CA" baseline="0" dirty="0" smtClean="0"/>
              <a:t> known as the Courtship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22E9-0B3A-4947-9518-2EACFA0FD6F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58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22E9-0B3A-4947-9518-2EACFA0FD6F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35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http://www.polleverywhere.com/multiple_choice_polls/MTQxMTk5NDYyMA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http://www.polleverywhere.com/multiple_choice_polls/NDIyOTY1NjEx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http://www.polleverywhere.com/multiple_choice_polls/MTI1MTgwODQ1Nw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Press F5 or enter presentation mode to view the poll
In an emergency during your presentation, if the poll isn't showing, navigate to this link in your web browser:
http://www.polleverywhere.com/multiple_choice_polls/LTYwOTEwMjc3Mg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you like, you can use this slide as a template for your own voting slides. You might use a slide like this if you feel your audience would</a:t>
            </a:r>
            <a:r>
              <a:rPr lang="en-US" baseline="0" dirty="0" smtClean="0"/>
              <a:t> benefit from </a:t>
            </a:r>
            <a:r>
              <a:rPr lang="en-US" dirty="0" smtClean="0"/>
              <a:t>the</a:t>
            </a:r>
            <a:r>
              <a:rPr lang="en-US" baseline="0" dirty="0" smtClean="0"/>
              <a:t> picture showing a text message on a phone.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FF443-286A-4B56-B134-A42590598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30-18F7-424B-9A03-14206D48C60D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22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4B6C-7E70-4CD0-9972-9E8B6F3D8539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8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3949-6A51-4AE0-B08C-769376BAE980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06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9A1B-1C44-4309-9CA5-A84400ACBB38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3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66CD-9448-4AEA-AA14-DC5F693A4A0B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46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6E4-761C-4191-92D5-5752EBAE91EA}" type="datetime1">
              <a:rPr lang="en-CA" smtClean="0"/>
              <a:t>04/10/2012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3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67D-7334-4E69-802E-255C26BDFFD1}" type="datetime1">
              <a:rPr lang="en-CA" smtClean="0"/>
              <a:t>04/10/2012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44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350-2462-43AA-BF82-97FD2E8A7703}" type="datetime1">
              <a:rPr lang="en-CA" smtClean="0"/>
              <a:t>04/10/2012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90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CE94-EFD1-4F46-8E22-0E307F9887EC}" type="datetime1">
              <a:rPr lang="en-CA" smtClean="0"/>
              <a:t>04/10/2012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235825" y="5796258"/>
            <a:ext cx="1479064" cy="782342"/>
            <a:chOff x="7235825" y="5796258"/>
            <a:chExt cx="1479064" cy="782342"/>
          </a:xfrm>
        </p:grpSpPr>
        <p:sp>
          <p:nvSpPr>
            <p:cNvPr id="5" name="Text Box 12"/>
            <p:cNvSpPr txBox="1">
              <a:spLocks noChangeArrowheads="1"/>
            </p:cNvSpPr>
            <p:nvPr userDrawn="1"/>
          </p:nvSpPr>
          <p:spPr bwMode="auto">
            <a:xfrm>
              <a:off x="7235825" y="5876925"/>
              <a:ext cx="936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schemeClr val="tx2"/>
                  </a:solidFill>
                  <a:latin typeface="Calibri" pitchFamily="34" charset="0"/>
                </a:rPr>
                <a:t>College of Physicians and Surgeons of Ontario</a:t>
              </a:r>
            </a:p>
          </p:txBody>
        </p:sp>
        <p:pic>
          <p:nvPicPr>
            <p:cNvPr id="6" name="Picture 9" descr="C:\PowerPoint Presentations\Clip Art Files\CPSO Crest-Transparent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796258"/>
              <a:ext cx="686505" cy="78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2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EFD5-7660-4A61-BFC7-0D146FF67463}" type="datetime1">
              <a:rPr lang="en-CA" smtClean="0"/>
              <a:t>04/10/2012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63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2D3-7598-42F4-8244-E7F52B8CACFD}" type="datetime1">
              <a:rPr lang="en-CA" smtClean="0"/>
              <a:t>04/10/2012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88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4BC7-F7C9-4CFE-B02B-0B6C9EE8FCAD}" type="datetime1">
              <a:rPr lang="en-CA" smtClean="0"/>
              <a:t>04/10/2012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C8CD-504B-4ACB-A53D-8DEB659C7E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22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pso.fluidsurveys.com/s/quality-indicators-hospitalist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8" y="908720"/>
            <a:ext cx="87175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Coalition for Physician Enhancement</a:t>
            </a:r>
            <a:b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i="1" dirty="0"/>
              <a:t>Maintaining Physician Competence: A Global </a:t>
            </a:r>
            <a:r>
              <a:rPr lang="en-US" sz="2800" b="1" i="1" dirty="0" smtClean="0"/>
              <a:t>Perspective </a:t>
            </a:r>
          </a:p>
          <a:p>
            <a:r>
              <a:rPr lang="en-CA" sz="2400" dirty="0" smtClean="0"/>
              <a:t>Ottawa, Ontario</a:t>
            </a:r>
          </a:p>
          <a:p>
            <a:r>
              <a:rPr lang="en-CA" sz="2400" dirty="0" smtClean="0"/>
              <a:t>Oct 4, 2012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New PEER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Model: A (R)evolution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Peer Assessment at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CPSO </a:t>
            </a:r>
            <a:endParaRPr lang="en-C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389" y="4869160"/>
            <a:ext cx="57000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accent1">
                    <a:lumMod val="75000"/>
                  </a:schemeClr>
                </a:solidFill>
              </a:rPr>
              <a:t>Presented by CPSO Research and Evaluation Team:</a:t>
            </a:r>
          </a:p>
          <a:p>
            <a:r>
              <a:rPr lang="en-CA" dirty="0" smtClean="0"/>
              <a:t>Rhoda Reardon, Nanci Harris, Wendy Yen, Craig Nathanson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4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74875" y="5590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1363" y="522533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sz="2400" b="1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22879" y="908720"/>
            <a:ext cx="3459662" cy="1637764"/>
            <a:chOff x="1811477" y="2912569"/>
            <a:chExt cx="2726936" cy="1052675"/>
          </a:xfrm>
        </p:grpSpPr>
        <p:sp>
          <p:nvSpPr>
            <p:cNvPr id="11" name="TextBox 10"/>
            <p:cNvSpPr txBox="1"/>
            <p:nvPr/>
          </p:nvSpPr>
          <p:spPr>
            <a:xfrm>
              <a:off x="3491880" y="3006334"/>
              <a:ext cx="1046533" cy="61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Plan &amp;</a:t>
              </a:r>
            </a:p>
            <a:p>
              <a:r>
                <a:rPr lang="en-CA" sz="2800" dirty="0" smtClean="0"/>
                <a:t>Prepare</a:t>
              </a:r>
              <a:endParaRPr lang="en-CA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38523" y="2912569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P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1477" y="3318913"/>
              <a:ext cx="9462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Phase 1</a:t>
              </a:r>
            </a:p>
            <a:p>
              <a:r>
                <a:rPr lang="en-CA" dirty="0" smtClean="0"/>
                <a:t>pre-visit</a:t>
              </a:r>
              <a:endParaRPr lang="en-CA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25398" y="4508001"/>
            <a:ext cx="3677544" cy="1914053"/>
            <a:chOff x="1763352" y="5295150"/>
            <a:chExt cx="3194943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627931" y="5393337"/>
              <a:ext cx="1330364" cy="460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Reflect &amp;</a:t>
              </a:r>
            </a:p>
            <a:p>
              <a:r>
                <a:rPr lang="en-CA" sz="2800" dirty="0" smtClean="0"/>
                <a:t>Respond </a:t>
              </a:r>
              <a:endParaRPr lang="en-CA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01152" y="5295150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R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3352" y="5429265"/>
              <a:ext cx="1031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Phase 3</a:t>
              </a:r>
            </a:p>
            <a:p>
              <a:r>
                <a:rPr lang="en-CA" dirty="0" smtClean="0"/>
                <a:t>Post-visit</a:t>
              </a:r>
              <a:endParaRPr lang="en-CA" dirty="0"/>
            </a:p>
          </p:txBody>
        </p:sp>
      </p:grpSp>
      <p:pic>
        <p:nvPicPr>
          <p:cNvPr id="1037" name="Picture 13" descr="C:\Users\rreardon\AppData\Local\Microsoft\Windows\Temporary Internet Files\Content.IE5\MN9PA0EM\MC9003185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" y="332656"/>
            <a:ext cx="20676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00891" y="2299276"/>
            <a:ext cx="3800219" cy="2281852"/>
            <a:chOff x="1799238" y="3745826"/>
            <a:chExt cx="3157538" cy="1692172"/>
          </a:xfrm>
        </p:grpSpPr>
        <p:sp>
          <p:nvSpPr>
            <p:cNvPr id="12" name="TextBox 11"/>
            <p:cNvSpPr txBox="1"/>
            <p:nvPr/>
          </p:nvSpPr>
          <p:spPr>
            <a:xfrm>
              <a:off x="3544210" y="3881254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/>
                <a:t>Evaluate</a:t>
              </a:r>
              <a:endParaRPr lang="en-CA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0365" y="374582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E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03354" y="451466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E</a:t>
              </a:r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9238" y="4399656"/>
              <a:ext cx="1139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Phase 2</a:t>
              </a:r>
            </a:p>
            <a:p>
              <a:r>
                <a:rPr lang="en-CA" dirty="0" smtClean="0"/>
                <a:t>practice visit</a:t>
              </a:r>
              <a:endParaRPr lang="en-CA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83320" y="4632203"/>
              <a:ext cx="1225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Engage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5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phase 1 – Plan &amp; Prepare</a:t>
            </a:r>
            <a:endParaRPr lang="en-CA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28" y="1465455"/>
            <a:ext cx="8229600" cy="4398169"/>
          </a:xfrm>
        </p:spPr>
        <p:txBody>
          <a:bodyPr>
            <a:normAutofit fontScale="92500" lnSpcReduction="10000"/>
          </a:bodyPr>
          <a:lstStyle/>
          <a:p>
            <a:r>
              <a:rPr lang="en-CA" sz="2700" dirty="0"/>
              <a:t>Introduce </a:t>
            </a:r>
            <a:r>
              <a:rPr lang="en-CA" sz="2700" dirty="0" smtClean="0"/>
              <a:t>physician </a:t>
            </a:r>
            <a:r>
              <a:rPr lang="en-CA" sz="2700" dirty="0"/>
              <a:t>and </a:t>
            </a:r>
            <a:r>
              <a:rPr lang="en-CA" sz="2700" dirty="0" smtClean="0"/>
              <a:t>assessor </a:t>
            </a:r>
            <a:endParaRPr lang="en-CA" sz="2700" dirty="0"/>
          </a:p>
          <a:p>
            <a:r>
              <a:rPr lang="en-CA" sz="2700" dirty="0"/>
              <a:t>Familiarize </a:t>
            </a:r>
            <a:r>
              <a:rPr lang="en-CA" sz="2700" dirty="0" smtClean="0"/>
              <a:t>physician </a:t>
            </a:r>
            <a:r>
              <a:rPr lang="en-CA" sz="2700" dirty="0"/>
              <a:t>with </a:t>
            </a:r>
            <a:r>
              <a:rPr lang="en-CA" sz="2700" dirty="0" smtClean="0"/>
              <a:t>program goals and process</a:t>
            </a:r>
          </a:p>
          <a:p>
            <a:r>
              <a:rPr lang="en-CA" sz="2700" dirty="0" smtClean="0"/>
              <a:t>Collect basic practice information</a:t>
            </a:r>
          </a:p>
          <a:p>
            <a:r>
              <a:rPr lang="en-CA" sz="2700" dirty="0" smtClean="0"/>
              <a:t>Familiarize </a:t>
            </a:r>
            <a:r>
              <a:rPr lang="en-CA" sz="2700" dirty="0"/>
              <a:t>the assessor with a physician’s </a:t>
            </a:r>
            <a:r>
              <a:rPr lang="en-CA" sz="2700" dirty="0" smtClean="0"/>
              <a:t>practice</a:t>
            </a:r>
          </a:p>
          <a:p>
            <a:r>
              <a:rPr lang="en-CA" sz="2700" dirty="0"/>
              <a:t>Create a plan for assessment visit</a:t>
            </a:r>
          </a:p>
          <a:p>
            <a:pPr marL="0" indent="0">
              <a:buNone/>
            </a:pPr>
            <a:endParaRPr lang="en-CA" sz="2700" dirty="0"/>
          </a:p>
          <a:p>
            <a:r>
              <a:rPr lang="en-CA" sz="2700" dirty="0" smtClean="0"/>
              <a:t>Collect </a:t>
            </a:r>
            <a:r>
              <a:rPr lang="en-CA" sz="2700" i="1" dirty="0" smtClean="0"/>
              <a:t>discipline relevant </a:t>
            </a:r>
            <a:r>
              <a:rPr lang="en-CA" sz="2700" dirty="0" smtClean="0"/>
              <a:t>practice information</a:t>
            </a:r>
          </a:p>
          <a:p>
            <a:r>
              <a:rPr lang="en-CA" sz="2700" dirty="0" smtClean="0"/>
              <a:t>Initiate process </a:t>
            </a:r>
            <a:r>
              <a:rPr lang="en-CA" sz="2700" dirty="0"/>
              <a:t>for multi-source </a:t>
            </a:r>
            <a:r>
              <a:rPr lang="en-CA" sz="2700" dirty="0" smtClean="0"/>
              <a:t>feedback (pilot in 2013)</a:t>
            </a:r>
            <a:endParaRPr lang="en-CA" sz="2700" dirty="0"/>
          </a:p>
          <a:p>
            <a:r>
              <a:rPr lang="en-CA" sz="2700" dirty="0" smtClean="0"/>
              <a:t>Initiate physician self-assessment using quality indicator tools</a:t>
            </a:r>
            <a:endParaRPr lang="en-CA" sz="2700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13" descr="C:\Users\rreardon\AppData\Local\Microsoft\Windows\Temporary Internet Files\Content.IE5\MN9PA0EM\MC9003185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30" y="188640"/>
            <a:ext cx="1932144" cy="15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4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135965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Chart review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Review of other relevant sources of information (e.g., simulation)</a:t>
            </a:r>
          </a:p>
          <a:p>
            <a:r>
              <a:rPr lang="en-CA" dirty="0" smtClean="0"/>
              <a:t>Tailored, discipline specific assessment tools and chart selection</a:t>
            </a:r>
          </a:p>
          <a:p>
            <a:r>
              <a:rPr lang="en-CA" dirty="0" smtClean="0"/>
              <a:t>Facilitated feedback – review feedback and information and consider improvement opportunities (assessor feedback, MSF, self audit)</a:t>
            </a:r>
          </a:p>
          <a:p>
            <a:r>
              <a:rPr lang="en-CA" dirty="0" smtClean="0"/>
              <a:t>Recording improvement opportunities,  developing QI or CPD plan (aligned with CFPC and RCPSC)</a:t>
            </a:r>
          </a:p>
          <a:p>
            <a:r>
              <a:rPr lang="en-CA" dirty="0"/>
              <a:t>Assessor training e.g. effective feedback, CPD coaching 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13" descr="C:\Users\rreardon\AppData\Local\Microsoft\Windows\Temporary Internet Files\Content.IE5\MN9PA0EM\MC9003185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" y="115684"/>
            <a:ext cx="2067658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44842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Phase 2 Evaluate &amp; Engage</a:t>
            </a:r>
            <a:endParaRPr lang="en-CA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2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phase 3 – Reflect &amp; </a:t>
            </a:r>
            <a:br>
              <a:rPr lang="en-C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C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Respond </a:t>
            </a:r>
            <a:endParaRPr lang="en-CA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40" y="1700808"/>
            <a:ext cx="8229600" cy="3960440"/>
          </a:xfrm>
        </p:spPr>
        <p:txBody>
          <a:bodyPr>
            <a:normAutofit/>
          </a:bodyPr>
          <a:lstStyle/>
          <a:p>
            <a:r>
              <a:rPr lang="en-CA" sz="2700" dirty="0" smtClean="0"/>
              <a:t>Assessor report to College </a:t>
            </a:r>
          </a:p>
          <a:p>
            <a:r>
              <a:rPr lang="en-CA" sz="2700" dirty="0" smtClean="0"/>
              <a:t>Physician evaluates PEER experience </a:t>
            </a:r>
          </a:p>
          <a:p>
            <a:pPr marL="0" indent="0">
              <a:buNone/>
            </a:pPr>
            <a:endParaRPr lang="en-CA" sz="2700" dirty="0" smtClean="0"/>
          </a:p>
          <a:p>
            <a:r>
              <a:rPr lang="en-CA" sz="2700" dirty="0"/>
              <a:t>Physician completes his/her plan for QI or CPD and provides to College (Alignment – CFPC &amp; RCPSC)</a:t>
            </a:r>
          </a:p>
          <a:p>
            <a:r>
              <a:rPr lang="en-CA" sz="2700" dirty="0" smtClean="0"/>
              <a:t>Follow-up with physician - outcome of QI/CPD plans</a:t>
            </a:r>
          </a:p>
          <a:p>
            <a:r>
              <a:rPr lang="en-CA" sz="2700" dirty="0" smtClean="0"/>
              <a:t>Feedback/outcomes of CPD - PEER program impact  </a:t>
            </a:r>
            <a:endParaRPr lang="en-CA" dirty="0"/>
          </a:p>
        </p:txBody>
      </p:sp>
      <p:pic>
        <p:nvPicPr>
          <p:cNvPr id="4" name="Picture 13" descr="C:\Users\rreardon\AppData\Local\Microsoft\Windows\Temporary Internet Files\Content.IE5\MN9PA0EM\MC9003185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60648"/>
            <a:ext cx="206765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8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27584" y="692696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400" b="1" dirty="0">
                <a:solidFill>
                  <a:schemeClr val="accent1">
                    <a:lumMod val="75000"/>
                  </a:schemeClr>
                </a:solidFill>
              </a:rPr>
              <a:t>Delivering change – a work in process</a:t>
            </a:r>
          </a:p>
          <a:p>
            <a:endParaRPr lang="en-CA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64" name="Picture 40" descr="C:\Users\rreardon\AppData\Local\Microsoft\Windows\Temporary Internet Files\Content.IE5\KQZBA7EP\MP9004430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34" y="2204864"/>
            <a:ext cx="5692764" cy="33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251" y="908719"/>
            <a:ext cx="568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</a:rPr>
              <a:t>Assessor Networking Groups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3101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~ 385 peer assessors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38 peer assessor network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Assessor Network Coordinator: communication conduit (2-way) network meetings; assessor recruitment &amp; training; QI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800" dirty="0" smtClean="0"/>
              <a:t>Promote a ‘community of peer assessors’, committed to program improvement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2588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1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Quality Indicator Template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163483"/>
              </p:ext>
            </p:extLst>
          </p:nvPr>
        </p:nvGraphicFramePr>
        <p:xfrm>
          <a:off x="0" y="1512166"/>
          <a:ext cx="9144000" cy="506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76"/>
                <a:gridCol w="2858145"/>
                <a:gridCol w="40312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Element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Question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What</a:t>
                      </a:r>
                      <a:r>
                        <a:rPr lang="en-CA" baseline="0" dirty="0" smtClean="0"/>
                        <a:t> does this mean?</a:t>
                      </a:r>
                      <a:endParaRPr lang="en-CA" dirty="0"/>
                    </a:p>
                  </a:txBody>
                  <a:tcPr/>
                </a:tc>
              </a:tr>
              <a:tr h="64518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Definition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What is quality?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Statement</a:t>
                      </a:r>
                      <a:r>
                        <a:rPr lang="en-CA" baseline="0" dirty="0" smtClean="0"/>
                        <a:t> to define quality (i.e., the indicator itself)</a:t>
                      </a:r>
                      <a:endParaRPr lang="en-CA" dirty="0"/>
                    </a:p>
                  </a:txBody>
                  <a:tcPr anchor="ctr"/>
                </a:tc>
              </a:tr>
              <a:tr h="64518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Evidence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Says who?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Source of evidence/authority</a:t>
                      </a:r>
                      <a:r>
                        <a:rPr lang="en-CA" baseline="0" dirty="0" smtClean="0"/>
                        <a:t> that supports this quality indicator</a:t>
                      </a:r>
                      <a:endParaRPr lang="en-CA" dirty="0"/>
                    </a:p>
                  </a:txBody>
                  <a:tcPr anchor="ctr"/>
                </a:tc>
              </a:tr>
              <a:tr h="92169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err="1" smtClean="0"/>
                        <a:t>CanMEDS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How is this item aligned with </a:t>
                      </a:r>
                      <a:r>
                        <a:rPr lang="en-CA" dirty="0" err="1" smtClean="0"/>
                        <a:t>CanMEDS</a:t>
                      </a:r>
                      <a:r>
                        <a:rPr lang="en-CA" dirty="0" smtClean="0"/>
                        <a:t>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Indicator is clearly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linked to one or more of the </a:t>
                      </a:r>
                      <a:r>
                        <a:rPr lang="en-CA" baseline="0" dirty="0" err="1" smtClean="0"/>
                        <a:t>CanMEDS</a:t>
                      </a:r>
                      <a:r>
                        <a:rPr lang="en-CA" baseline="0" dirty="0" smtClean="0"/>
                        <a:t> roles and competencies </a:t>
                      </a:r>
                      <a:endParaRPr lang="en-CA" dirty="0"/>
                    </a:p>
                  </a:txBody>
                  <a:tcPr anchor="ctr"/>
                </a:tc>
              </a:tr>
              <a:tr h="92169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Criteria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How will you know quality</a:t>
                      </a:r>
                      <a:r>
                        <a:rPr lang="en-CA" baseline="0" dirty="0" smtClean="0"/>
                        <a:t> when you see it?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Common evaluation criteria</a:t>
                      </a:r>
                      <a:r>
                        <a:rPr lang="en-CA" baseline="0" dirty="0" smtClean="0"/>
                        <a:t> to allow assessors to consistently determine if this indicator has been met</a:t>
                      </a:r>
                      <a:endParaRPr lang="en-CA" dirty="0"/>
                    </a:p>
                  </a:txBody>
                  <a:tcPr anchor="ctr"/>
                </a:tc>
              </a:tr>
              <a:tr h="64518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Resources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If quality</a:t>
                      </a:r>
                      <a:r>
                        <a:rPr lang="en-CA" baseline="0" dirty="0" smtClean="0"/>
                        <a:t> is absent, how can it be improved?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Resource</a:t>
                      </a:r>
                      <a:r>
                        <a:rPr lang="en-CA" baseline="0" dirty="0" smtClean="0"/>
                        <a:t>s available to assist physicians who have not met this indicator</a:t>
                      </a:r>
                      <a:endParaRPr lang="en-CA" dirty="0"/>
                    </a:p>
                  </a:txBody>
                  <a:tcPr anchor="ctr"/>
                </a:tc>
              </a:tr>
              <a:tr h="92169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dirty="0" smtClean="0"/>
                        <a:t>Agreement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Who needs to agree on this indicator?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Broad consensus among relevant stakeholders</a:t>
                      </a:r>
                      <a:r>
                        <a:rPr lang="en-CA" baseline="0" dirty="0" smtClean="0"/>
                        <a:t> that this indicator is accurate, relevant and feasible to assess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3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141277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7 networking groups identified to be ‘trail-blazers’ for this task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Volunteers identified to form working groups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Initial in-person meetings completed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Facilitation &amp; measurement expertise from CPSO staff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Use of on-line collaboration and survey tools to facilitate process</a:t>
            </a:r>
          </a:p>
          <a:p>
            <a:endParaRPr lang="en-CA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548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Building with our assessors</a:t>
            </a:r>
          </a:p>
        </p:txBody>
      </p:sp>
    </p:spTree>
    <p:extLst>
      <p:ext uri="{BB962C8B-B14F-4D97-AF65-F5344CB8AC3E}">
        <p14:creationId xmlns:p14="http://schemas.microsoft.com/office/powerpoint/2010/main" val="24013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82142" y="982686"/>
            <a:ext cx="8821387" cy="1323439"/>
            <a:chOff x="436514" y="740682"/>
            <a:chExt cx="8821387" cy="1323439"/>
          </a:xfrm>
        </p:grpSpPr>
        <p:grpSp>
          <p:nvGrpSpPr>
            <p:cNvPr id="4" name="Group 3"/>
            <p:cNvGrpSpPr/>
            <p:nvPr/>
          </p:nvGrpSpPr>
          <p:grpSpPr>
            <a:xfrm>
              <a:off x="436514" y="875159"/>
              <a:ext cx="2034769" cy="876167"/>
              <a:chOff x="611528" y="1566084"/>
              <a:chExt cx="1916223" cy="777489"/>
            </a:xfrm>
          </p:grpSpPr>
          <p:sp>
            <p:nvSpPr>
              <p:cNvPr id="5" name="Curved Left Arrow 4"/>
              <p:cNvSpPr/>
              <p:nvPr/>
            </p:nvSpPr>
            <p:spPr>
              <a:xfrm>
                <a:off x="1663655" y="1609728"/>
                <a:ext cx="864096" cy="733845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urved Left Arrow 5"/>
              <p:cNvSpPr/>
              <p:nvPr/>
            </p:nvSpPr>
            <p:spPr>
              <a:xfrm flipH="1" flipV="1">
                <a:off x="611528" y="1566084"/>
                <a:ext cx="864096" cy="732354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176433" y="1791985"/>
                <a:ext cx="824969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C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1</a:t>
                </a:r>
                <a:r>
                  <a:rPr lang="en-CA" b="1" dirty="0" smtClean="0"/>
                  <a:t> </a:t>
                </a:r>
                <a:endParaRPr lang="en-CA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84057" y="740682"/>
              <a:ext cx="67738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/>
                <a:t>Assessor working group drafts:</a:t>
              </a:r>
            </a:p>
            <a:p>
              <a:pPr marL="342900" indent="-342900">
                <a:buAutoNum type="alphaLcParenR"/>
              </a:pPr>
              <a:r>
                <a:rPr lang="en-CA" sz="2000" dirty="0" smtClean="0"/>
                <a:t>tailored pre-assessment questionnaire </a:t>
              </a:r>
            </a:p>
            <a:p>
              <a:pPr marL="342900" indent="-342900">
                <a:buAutoNum type="alphaLcParenR"/>
              </a:pPr>
              <a:r>
                <a:rPr lang="en-CA" sz="2000" dirty="0" smtClean="0"/>
                <a:t>medical expert assessment module </a:t>
              </a:r>
            </a:p>
            <a:p>
              <a:pPr marL="342900" indent="-342900">
                <a:buAutoNum type="alphaLcParenR"/>
              </a:pPr>
              <a:r>
                <a:rPr lang="en-CA" sz="2000" dirty="0" smtClean="0"/>
                <a:t>chart selection process</a:t>
              </a:r>
              <a:endParaRPr lang="en-CA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9552" y="2204864"/>
            <a:ext cx="8385001" cy="1041485"/>
            <a:chOff x="478256" y="1824965"/>
            <a:chExt cx="8385001" cy="1041485"/>
          </a:xfrm>
        </p:grpSpPr>
        <p:grpSp>
          <p:nvGrpSpPr>
            <p:cNvPr id="8" name="Group 7"/>
            <p:cNvGrpSpPr/>
            <p:nvPr/>
          </p:nvGrpSpPr>
          <p:grpSpPr>
            <a:xfrm>
              <a:off x="478256" y="1824965"/>
              <a:ext cx="2016224" cy="916143"/>
              <a:chOff x="598223" y="1464823"/>
              <a:chExt cx="2016224" cy="916143"/>
            </a:xfrm>
          </p:grpSpPr>
          <p:sp>
            <p:nvSpPr>
              <p:cNvPr id="9" name="Curved Left Arrow 8"/>
              <p:cNvSpPr/>
              <p:nvPr/>
            </p:nvSpPr>
            <p:spPr>
              <a:xfrm>
                <a:off x="1750351" y="1536831"/>
                <a:ext cx="864096" cy="844135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urved Left Arrow 9"/>
              <p:cNvSpPr/>
              <p:nvPr/>
            </p:nvSpPr>
            <p:spPr>
              <a:xfrm flipH="1" flipV="1">
                <a:off x="598223" y="1464823"/>
                <a:ext cx="864096" cy="842420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76433" y="1791985"/>
                <a:ext cx="8326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C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2</a:t>
                </a:r>
                <a:r>
                  <a:rPr lang="en-CA" b="1" dirty="0" smtClean="0"/>
                  <a:t> </a:t>
                </a:r>
                <a:endParaRPr lang="en-CA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627784" y="2035453"/>
              <a:ext cx="62354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All assessors in networking group reach consensus on a), b) &amp; c)</a:t>
              </a:r>
              <a:endParaRPr lang="en-CA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31640" y="48691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 </a:t>
            </a:r>
            <a:endParaRPr lang="en-CA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9552" y="5445224"/>
            <a:ext cx="4876022" cy="792088"/>
            <a:chOff x="559733" y="5219323"/>
            <a:chExt cx="4876022" cy="792088"/>
          </a:xfrm>
        </p:grpSpPr>
        <p:grpSp>
          <p:nvGrpSpPr>
            <p:cNvPr id="12" name="Group 11"/>
            <p:cNvGrpSpPr/>
            <p:nvPr/>
          </p:nvGrpSpPr>
          <p:grpSpPr>
            <a:xfrm>
              <a:off x="559733" y="5219323"/>
              <a:ext cx="2016224" cy="792088"/>
              <a:chOff x="598223" y="1546413"/>
              <a:chExt cx="2016224" cy="792088"/>
            </a:xfrm>
          </p:grpSpPr>
          <p:sp>
            <p:nvSpPr>
              <p:cNvPr id="13" name="Curved Left Arrow 12"/>
              <p:cNvSpPr/>
              <p:nvPr/>
            </p:nvSpPr>
            <p:spPr>
              <a:xfrm>
                <a:off x="1750351" y="1604656"/>
                <a:ext cx="864096" cy="733845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H="1" flipV="1">
                <a:off x="598223" y="1546413"/>
                <a:ext cx="864096" cy="732354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6433" y="1791985"/>
                <a:ext cx="8326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C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5</a:t>
                </a:r>
                <a:r>
                  <a:rPr lang="en-CA" b="1" dirty="0" smtClean="0"/>
                  <a:t> </a:t>
                </a:r>
                <a:endParaRPr lang="en-CA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10430" y="5420505"/>
              <a:ext cx="2825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Live pilot; implement</a:t>
              </a:r>
              <a:endParaRPr lang="en-CA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9552" y="4434449"/>
            <a:ext cx="3881539" cy="796561"/>
            <a:chOff x="539552" y="4100376"/>
            <a:chExt cx="3881539" cy="796561"/>
          </a:xfrm>
        </p:grpSpPr>
        <p:sp>
          <p:nvSpPr>
            <p:cNvPr id="19" name="TextBox 18"/>
            <p:cNvSpPr txBox="1"/>
            <p:nvPr/>
          </p:nvSpPr>
          <p:spPr>
            <a:xfrm>
              <a:off x="2634833" y="4281887"/>
              <a:ext cx="1786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Pilot - offline</a:t>
              </a:r>
              <a:endParaRPr lang="en-CA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52" y="4100376"/>
              <a:ext cx="2002658" cy="796561"/>
              <a:chOff x="567381" y="1566084"/>
              <a:chExt cx="2002658" cy="796561"/>
            </a:xfrm>
          </p:grpSpPr>
          <p:sp>
            <p:nvSpPr>
              <p:cNvPr id="24" name="Curved Left Arrow 23"/>
              <p:cNvSpPr/>
              <p:nvPr/>
            </p:nvSpPr>
            <p:spPr>
              <a:xfrm>
                <a:off x="1705943" y="1628800"/>
                <a:ext cx="864096" cy="733845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Left Arrow 24"/>
              <p:cNvSpPr/>
              <p:nvPr/>
            </p:nvSpPr>
            <p:spPr>
              <a:xfrm flipH="1" flipV="1">
                <a:off x="567381" y="1566084"/>
                <a:ext cx="864096" cy="732354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76433" y="1791985"/>
                <a:ext cx="8326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C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4</a:t>
                </a:r>
                <a:r>
                  <a:rPr lang="en-CA" b="1" dirty="0" smtClean="0"/>
                  <a:t> </a:t>
                </a:r>
                <a:endParaRPr lang="en-CA" b="1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26343" y="3382279"/>
            <a:ext cx="9068562" cy="874424"/>
            <a:chOff x="535481" y="3020471"/>
            <a:chExt cx="9068562" cy="874424"/>
          </a:xfrm>
        </p:grpSpPr>
        <p:sp>
          <p:nvSpPr>
            <p:cNvPr id="17" name="TextBox 16"/>
            <p:cNvSpPr txBox="1"/>
            <p:nvPr/>
          </p:nvSpPr>
          <p:spPr>
            <a:xfrm>
              <a:off x="2609197" y="3063898"/>
              <a:ext cx="69948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Selected stakeholder consultation; cross discipline consultation</a:t>
              </a:r>
              <a:r>
                <a:rPr lang="en-CA" dirty="0" smtClean="0"/>
                <a:t> </a:t>
              </a:r>
              <a:endParaRPr lang="en-CA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5481" y="3020471"/>
              <a:ext cx="2015867" cy="841147"/>
              <a:chOff x="601382" y="1555251"/>
              <a:chExt cx="1956065" cy="776670"/>
            </a:xfrm>
          </p:grpSpPr>
          <p:sp>
            <p:nvSpPr>
              <p:cNvPr id="28" name="Curved Left Arrow 27"/>
              <p:cNvSpPr/>
              <p:nvPr/>
            </p:nvSpPr>
            <p:spPr>
              <a:xfrm>
                <a:off x="1693351" y="1598076"/>
                <a:ext cx="864096" cy="733845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rved Left Arrow 28"/>
              <p:cNvSpPr/>
              <p:nvPr/>
            </p:nvSpPr>
            <p:spPr>
              <a:xfrm flipH="1" flipV="1">
                <a:off x="601382" y="1555251"/>
                <a:ext cx="864096" cy="732354"/>
              </a:xfrm>
              <a:prstGeom prst="curvedLeftArrow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76433" y="1791985"/>
                <a:ext cx="83266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C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3</a:t>
                </a:r>
                <a:r>
                  <a:rPr lang="en-CA" b="1" dirty="0" smtClean="0"/>
                  <a:t> </a:t>
                </a:r>
                <a:endParaRPr lang="en-CA" b="1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860379" y="118160"/>
            <a:ext cx="626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Development Process Overview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5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477" y="188640"/>
            <a:ext cx="806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</a:rPr>
              <a:t>Building Assessment Tools with assessors</a:t>
            </a:r>
            <a:endParaRPr lang="en-C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867" y="1124744"/>
            <a:ext cx="82012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Strengths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Building on 30 years experience with peer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Cadre of skilled assessors with focused practice expertise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Assessors arranged into networking groups with defined leads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Staff support to coordinate assessor networks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271" y="3429000"/>
            <a:ext cx="7797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Challenges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Maintain existing operations while ‘revising’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Pace: risk of frustrating assessors anxious to use new instruments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Focus beyond identifying ‘quality’ to include evidence, assessment criteria and practice improvement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/>
              <a:t>Effective, yet feasible piloting processes</a:t>
            </a:r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837" y="98072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 Outline:</a:t>
            </a:r>
          </a:p>
          <a:p>
            <a:endParaRPr lang="en-CA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CA" sz="3600" b="1" dirty="0" smtClean="0"/>
              <a:t>‘Back story’</a:t>
            </a:r>
            <a:endParaRPr lang="en-CA" sz="3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CA" sz="3600" b="1" dirty="0" smtClean="0"/>
              <a:t>Change Drivers</a:t>
            </a:r>
            <a:endParaRPr lang="en-CA" sz="3600" dirty="0"/>
          </a:p>
          <a:p>
            <a:pPr marL="514350" lvl="0" indent="-514350">
              <a:buFont typeface="+mj-lt"/>
              <a:buAutoNum type="arabicPeriod"/>
            </a:pPr>
            <a:r>
              <a:rPr lang="en-CA" sz="3600" b="1" dirty="0" smtClean="0"/>
              <a:t>Vision</a:t>
            </a:r>
            <a:endParaRPr lang="en-CA" sz="3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CA" sz="3600" b="1" dirty="0" smtClean="0"/>
              <a:t>Delivering change – a work in process</a:t>
            </a:r>
            <a:endParaRPr lang="en-CA" sz="36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2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20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504229" y="2780928"/>
            <a:ext cx="553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hlinkClick r:id="rId2"/>
              </a:rPr>
              <a:t>Hospitalist assessment module</a:t>
            </a:r>
            <a:endParaRPr lang="en-CA" sz="3200" dirty="0"/>
          </a:p>
        </p:txBody>
      </p:sp>
      <p:pic>
        <p:nvPicPr>
          <p:cNvPr id="2050" name="Picture 2" descr="C:\Users\rreardon\AppData\Local\Microsoft\Windows\Temporary Internet Files\Content.IE5\C59OI2FJ\MP90031436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2" y="692696"/>
            <a:ext cx="31638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21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99592" y="780693"/>
            <a:ext cx="345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Interaction Goals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886" y="3873871"/>
            <a:ext cx="65505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Measuring outcomes in practice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Setting bar for peer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Assessment as a trigger for QI or CPD planning.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Building assessor skills to deliver the PEER vision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Wild card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434432"/>
            <a:ext cx="6896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Engaging learning process for all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Opportunity to contribute where your interest lies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Useful input for our program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158107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accent1">
                    <a:lumMod val="75000"/>
                  </a:schemeClr>
                </a:solidFill>
              </a:rPr>
              <a:t>Discussion Themes</a:t>
            </a:r>
          </a:p>
        </p:txBody>
      </p:sp>
    </p:spTree>
    <p:extLst>
      <p:ext uri="{BB962C8B-B14F-4D97-AF65-F5344CB8AC3E}">
        <p14:creationId xmlns:p14="http://schemas.microsoft.com/office/powerpoint/2010/main" val="5300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8229600" imgH="6212426"/>
        </mc:Choice>
        <mc:Fallback>
          <p:control name="ShockwaveFlash1" r:id="rId2" imgW="8229600" imgH="62124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74638"/>
                  <a:ext cx="8229600" cy="6211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55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8229600" imgH="6212426"/>
        </mc:Choice>
        <mc:Fallback>
          <p:control name="ShockwaveFlash1" r:id="rId2" imgW="8229600" imgH="62124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74638"/>
                  <a:ext cx="8229600" cy="6211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99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229600" imgH="6212426"/>
        </mc:Choice>
        <mc:Fallback>
          <p:control name="ShockwaveFlash1" r:id="rId2" imgW="8229600" imgH="62124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74638"/>
                  <a:ext cx="8229600" cy="6211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14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120" y="3722688"/>
            <a:ext cx="1630680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Don’t forget: You can copy-paste this slide into other presentations, and move or resize the poll.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-1722120" y="2971800"/>
            <a:ext cx="1630680" cy="54864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9" name="ShockwaveFlash1" r:id="rId2" imgW="8229600" imgH="6212426"/>
        </mc:Choice>
        <mc:Fallback>
          <p:control name="ShockwaveFlash1" r:id="rId2" imgW="8229600" imgH="62124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274638"/>
                  <a:ext cx="8229600" cy="6211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57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W:\COM\PP for John\CPSO 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44958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4800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Who We Are</a:t>
            </a:r>
          </a:p>
        </p:txBody>
      </p:sp>
      <p:pic>
        <p:nvPicPr>
          <p:cNvPr id="57353" name="Picture 9" descr="C:\PowerPoint Presentations\Clip Art Files\CPSO Crest-Transpa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7" y="120568"/>
            <a:ext cx="1164646" cy="13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W:\COM\PP for John\ontariomap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3926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7391400" y="56388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860595" y="5016500"/>
            <a:ext cx="358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sz="2800" b="1" dirty="0">
                <a:solidFill>
                  <a:schemeClr val="tx2"/>
                </a:solidFill>
              </a:rPr>
              <a:t>CPSO Registers and Regulates Ontario’s </a:t>
            </a:r>
            <a:r>
              <a:rPr lang="en-US" sz="2800" b="1" dirty="0" smtClean="0">
                <a:solidFill>
                  <a:schemeClr val="tx2"/>
                </a:solidFill>
              </a:rPr>
              <a:t>30,000 </a:t>
            </a:r>
            <a:r>
              <a:rPr lang="en-US" sz="2800" b="1" dirty="0">
                <a:solidFill>
                  <a:schemeClr val="tx2"/>
                </a:solidFill>
              </a:rPr>
              <a:t>Physicians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7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4704"/>
            <a:ext cx="7715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>
                <a:solidFill>
                  <a:schemeClr val="tx2"/>
                </a:solidFill>
              </a:rPr>
              <a:t>History of peer assessment at CPSO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3600" dirty="0" smtClean="0"/>
              <a:t>Around since 1980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3600" dirty="0" smtClean="0"/>
              <a:t>First of its kind in Canada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3600" dirty="0" smtClean="0"/>
              <a:t>~ 385 trained peer assessors, ~ 1700 peer assessments annually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sz="3600" dirty="0"/>
              <a:t>Random and targeted (e.g., 70+ years old)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1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323850" y="549275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</a:rPr>
              <a:t>Current CPSO Peer Assessment Process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827088" y="1557338"/>
            <a:ext cx="2895600" cy="762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Random/Targeted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Selection of Physicians</a:t>
            </a:r>
            <a:endParaRPr lang="en-CA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827088" y="2565400"/>
            <a:ext cx="2895600" cy="79216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00080"/>
              </a:buClr>
              <a:buSzPct val="85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Match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assessor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physician</a:t>
            </a:r>
            <a:endParaRPr lang="en-CA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4284663" y="1557338"/>
            <a:ext cx="4419600" cy="143986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914400" lvl="1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white"/>
              </a:buClr>
              <a:buSzPct val="85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Assessment Visit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Review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Charts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Interview Physician</a:t>
            </a:r>
          </a:p>
          <a:p>
            <a:pPr marL="914400" lvl="1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Complete assessment module and Report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3995738" y="5084763"/>
            <a:ext cx="1828800" cy="8382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Reassessment</a:t>
            </a:r>
            <a:endParaRPr lang="en-CA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151" name="AutoShape 8"/>
          <p:cNvCxnSpPr>
            <a:cxnSpLocks noChangeShapeType="1"/>
            <a:stCxn id="56" idx="2"/>
            <a:endCxn id="55" idx="0"/>
          </p:cNvCxnSpPr>
          <p:nvPr/>
        </p:nvCxnSpPr>
        <p:spPr bwMode="auto">
          <a:xfrm rot="5400000">
            <a:off x="5425629" y="2431604"/>
            <a:ext cx="503238" cy="163443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9"/>
          <p:cNvCxnSpPr>
            <a:cxnSpLocks noChangeShapeType="1"/>
          </p:cNvCxnSpPr>
          <p:nvPr/>
        </p:nvCxnSpPr>
        <p:spPr bwMode="auto">
          <a:xfrm rot="5400000">
            <a:off x="2969419" y="3304381"/>
            <a:ext cx="1139825" cy="2398713"/>
          </a:xfrm>
          <a:prstGeom prst="bentConnector3">
            <a:avLst>
              <a:gd name="adj1" fmla="val 5027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10"/>
          <p:cNvCxnSpPr>
            <a:cxnSpLocks noChangeShapeType="1"/>
          </p:cNvCxnSpPr>
          <p:nvPr/>
        </p:nvCxnSpPr>
        <p:spPr bwMode="auto">
          <a:xfrm>
            <a:off x="4716463" y="3933825"/>
            <a:ext cx="0" cy="1079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6011863" y="5084763"/>
            <a:ext cx="2743200" cy="838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Care Concerns found: Interview with Quality Assurance Committee</a:t>
            </a:r>
            <a:endParaRPr lang="en-C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900113" y="5084763"/>
            <a:ext cx="2895600" cy="8382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Satisfactory Performance: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No Further Action</a:t>
            </a:r>
            <a:endParaRPr lang="en-CA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156" name="AutoShape 13"/>
          <p:cNvCxnSpPr>
            <a:cxnSpLocks noChangeShapeType="1"/>
            <a:stCxn id="53" idx="2"/>
            <a:endCxn id="54" idx="0"/>
          </p:cNvCxnSpPr>
          <p:nvPr/>
        </p:nvCxnSpPr>
        <p:spPr bwMode="auto">
          <a:xfrm>
            <a:off x="2274888" y="2319338"/>
            <a:ext cx="0" cy="2460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4"/>
          <p:cNvCxnSpPr>
            <a:cxnSpLocks noChangeShapeType="1"/>
            <a:stCxn id="54" idx="3"/>
            <a:endCxn id="56" idx="1"/>
          </p:cNvCxnSpPr>
          <p:nvPr/>
        </p:nvCxnSpPr>
        <p:spPr bwMode="auto">
          <a:xfrm flipV="1">
            <a:off x="3722688" y="2278063"/>
            <a:ext cx="561975" cy="6842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5"/>
          <p:cNvCxnSpPr>
            <a:cxnSpLocks noChangeShapeType="1"/>
          </p:cNvCxnSpPr>
          <p:nvPr/>
        </p:nvCxnSpPr>
        <p:spPr bwMode="auto">
          <a:xfrm rot="16200000" flipH="1">
            <a:off x="5461794" y="3188494"/>
            <a:ext cx="1139825" cy="2630487"/>
          </a:xfrm>
          <a:prstGeom prst="bentConnector3">
            <a:avLst>
              <a:gd name="adj1" fmla="val 5027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1475656" y="3500438"/>
            <a:ext cx="6768751" cy="8382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Quality Assurance Committee reviews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report; decides outcome</a:t>
            </a:r>
            <a:endParaRPr lang="en-CA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6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051720" y="908720"/>
            <a:ext cx="3935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solidFill>
                  <a:schemeClr val="tx2"/>
                </a:solidFill>
              </a:rPr>
              <a:t>Drivers of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772816"/>
            <a:ext cx="76328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No common understanding of purpose of peer assessment program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Limited tracking of outcomes = difficult to measure impact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Eroding of structured delivery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Lack of alignment with modern frameworks, i.e., </a:t>
            </a:r>
            <a:r>
              <a:rPr lang="en-CA" sz="2800" dirty="0" err="1" smtClean="0"/>
              <a:t>CanMEDS</a:t>
            </a:r>
            <a:endParaRPr lang="en-CA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Isolated, under-used assessors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Generic model not useful for specialties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7</a:t>
            </a:fld>
            <a:endParaRPr lang="en-CA"/>
          </a:p>
        </p:txBody>
      </p:sp>
      <p:pic>
        <p:nvPicPr>
          <p:cNvPr id="1026" name="Picture 2" descr="C:\Users\rreardon\AppData\Local\Microsoft\Windows\Temporary Internet Files\Content.IE5\C59OI2FJ\MP9004423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" y="32505"/>
            <a:ext cx="289590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014" y="1988840"/>
            <a:ext cx="8573466" cy="414560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Develop a common understanding of purpose of peer assessment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Set the bar for peer assessment in Ontario and lead by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Systematically track outcomes to determine impact (individual and program)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Link assessment to life-long learning and continuous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Align peer assessment program – </a:t>
            </a:r>
            <a:r>
              <a:rPr lang="en-CA" sz="2800" dirty="0" err="1" smtClean="0"/>
              <a:t>CanMEDS</a:t>
            </a:r>
            <a:r>
              <a:rPr lang="en-CA" sz="2800" dirty="0" smtClean="0"/>
              <a:t>; quality “agenda”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Assessor training and resources to deliver the vision</a:t>
            </a:r>
          </a:p>
        </p:txBody>
      </p:sp>
    </p:spTree>
    <p:extLst>
      <p:ext uri="{BB962C8B-B14F-4D97-AF65-F5344CB8AC3E}">
        <p14:creationId xmlns:p14="http://schemas.microsoft.com/office/powerpoint/2010/main" val="17518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ct val="2000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Peer Assessment purpose: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0" hangingPunct="0">
              <a:spcAft>
                <a:spcPct val="20000"/>
              </a:spcAft>
            </a:pPr>
            <a:r>
              <a:rPr lang="en-US" sz="4000" dirty="0" smtClean="0"/>
              <a:t>Promote continuous quality improvement by providing physicians with feedback to validate appropriate care and show opportunities for practice improvement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C8CD-504B-4ACB-A53D-8DEB659C7E4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59632" y="248071"/>
            <a:ext cx="6264696" cy="4807717"/>
            <a:chOff x="1115616" y="387845"/>
            <a:chExt cx="6408712" cy="4896544"/>
          </a:xfrm>
        </p:grpSpPr>
        <p:pic>
          <p:nvPicPr>
            <p:cNvPr id="2" name="Picture 12" descr="C:\Users\rreardon\AppData\Local\Microsoft\Windows\Temporary Internet Files\Content.IE5\MN9PA0EM\MC90031856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87845"/>
              <a:ext cx="6408712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45145" y="2002515"/>
              <a:ext cx="786980" cy="12557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6600" dirty="0"/>
                <a:t>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7182" y="2375433"/>
              <a:ext cx="710796" cy="1255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6600" dirty="0" smtClean="0"/>
                <a:t>E</a:t>
              </a:r>
              <a:endParaRPr lang="en-CA" sz="6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1975" y="2711687"/>
              <a:ext cx="710796" cy="1255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6600" dirty="0"/>
                <a:t>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3591" y="3127224"/>
              <a:ext cx="766029" cy="12557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6600" dirty="0" smtClean="0"/>
                <a:t>R</a:t>
              </a:r>
              <a:endParaRPr lang="en-CA" sz="6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03489" y="5213539"/>
            <a:ext cx="689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The PEER model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1243</Words>
  <Application>Microsoft Office PowerPoint</Application>
  <PresentationFormat>On-screen Show (4:3)</PresentationFormat>
  <Paragraphs>219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Who We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of phase 1 – Plan &amp; Prepare</vt:lpstr>
      <vt:lpstr>PowerPoint Presentation</vt:lpstr>
      <vt:lpstr>Purpose of phase 3 – Reflect &amp;  Respond </vt:lpstr>
      <vt:lpstr>PowerPoint Presentation</vt:lpstr>
      <vt:lpstr>PowerPoint Presentation</vt:lpstr>
      <vt:lpstr>Quality Indicator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Reardon</dc:creator>
  <cp:lastModifiedBy>Bill McCauley</cp:lastModifiedBy>
  <cp:revision>96</cp:revision>
  <cp:lastPrinted>2012-10-03T15:53:53Z</cp:lastPrinted>
  <dcterms:created xsi:type="dcterms:W3CDTF">2012-09-19T12:27:11Z</dcterms:created>
  <dcterms:modified xsi:type="dcterms:W3CDTF">2012-10-04T21:16:14Z</dcterms:modified>
</cp:coreProperties>
</file>