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39" r:id="rId2"/>
    <p:sldMasterId id="2147484051" r:id="rId3"/>
  </p:sldMasterIdLst>
  <p:sldIdLst>
    <p:sldId id="256" r:id="rId4"/>
    <p:sldId id="319" r:id="rId5"/>
    <p:sldId id="323" r:id="rId6"/>
    <p:sldId id="324" r:id="rId7"/>
    <p:sldId id="294" r:id="rId8"/>
    <p:sldId id="295" r:id="rId9"/>
    <p:sldId id="296" r:id="rId10"/>
    <p:sldId id="305" r:id="rId11"/>
    <p:sldId id="301" r:id="rId12"/>
    <p:sldId id="302" r:id="rId13"/>
    <p:sldId id="303" r:id="rId14"/>
    <p:sldId id="318" r:id="rId15"/>
    <p:sldId id="317" r:id="rId16"/>
    <p:sldId id="325" r:id="rId17"/>
    <p:sldId id="300" r:id="rId18"/>
    <p:sldId id="304" r:id="rId19"/>
    <p:sldId id="315" r:id="rId20"/>
    <p:sldId id="316" r:id="rId21"/>
    <p:sldId id="321" r:id="rId22"/>
    <p:sldId id="326" r:id="rId23"/>
    <p:sldId id="307" r:id="rId24"/>
    <p:sldId id="299" r:id="rId25"/>
    <p:sldId id="320" r:id="rId26"/>
    <p:sldId id="327" r:id="rId27"/>
    <p:sldId id="328" r:id="rId28"/>
    <p:sldId id="306" r:id="rId29"/>
    <p:sldId id="308" r:id="rId30"/>
    <p:sldId id="310" r:id="rId31"/>
    <p:sldId id="311" r:id="rId32"/>
    <p:sldId id="329" r:id="rId33"/>
    <p:sldId id="309" r:id="rId34"/>
    <p:sldId id="312" r:id="rId35"/>
    <p:sldId id="331" r:id="rId36"/>
    <p:sldId id="330" r:id="rId37"/>
    <p:sldId id="332" r:id="rId38"/>
    <p:sldId id="335" r:id="rId39"/>
    <p:sldId id="333" r:id="rId40"/>
    <p:sldId id="33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609"/>
    <a:srgbClr val="E6A042"/>
    <a:srgbClr val="DEA900"/>
    <a:srgbClr val="173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70" autoAdjust="0"/>
  </p:normalViewPr>
  <p:slideViewPr>
    <p:cSldViewPr>
      <p:cViewPr varScale="1">
        <p:scale>
          <a:sx n="71" d="100"/>
          <a:sy n="71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Overall 2005 - 2009</a:t>
            </a:r>
            <a:endParaRPr lang="en-US" sz="3200" dirty="0"/>
          </a:p>
        </c:rich>
      </c:tx>
      <c:layout>
        <c:manualLayout>
          <c:xMode val="edge"/>
          <c:yMode val="edge"/>
          <c:x val="0.30104115398838432"/>
          <c:y val="5.593391424079653E-2"/>
        </c:manualLayout>
      </c:layout>
      <c:overlay val="0"/>
      <c:spPr>
        <a:noFill/>
        <a:ln w="4827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2549889135255"/>
          <c:y val="0.24397590361445784"/>
          <c:w val="0.84257206208425717"/>
          <c:h val="0.51807228915662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DataReformatted!$K$45</c:f>
              <c:strCache>
                <c:ptCount val="1"/>
                <c:pt idx="0">
                  <c:v>&lt; 70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48271">
                <a:noFill/>
              </a:ln>
            </c:spPr>
            <c:txPr>
              <a:bodyPr/>
              <a:lstStyle/>
              <a:p>
                <a:pPr>
                  <a:defRPr sz="1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DataReformatted!$L$44:$N$44</c:f>
              <c:strCache>
                <c:ptCount val="3"/>
                <c:pt idx="0">
                  <c:v>Category 1 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DataReformatted!$L$45:$N$45</c:f>
              <c:numCache>
                <c:formatCode>0.0%</c:formatCode>
                <c:ptCount val="3"/>
                <c:pt idx="0">
                  <c:v>0.88</c:v>
                </c:pt>
                <c:pt idx="1">
                  <c:v>8.7999999999999995E-2</c:v>
                </c:pt>
                <c:pt idx="2">
                  <c:v>3.2000000000000001E-2</c:v>
                </c:pt>
              </c:numCache>
            </c:numRef>
          </c:val>
        </c:ser>
        <c:ser>
          <c:idx val="1"/>
          <c:order val="1"/>
          <c:tx>
            <c:strRef>
              <c:f>DataReformatted!$K$46</c:f>
              <c:strCache>
                <c:ptCount val="1"/>
                <c:pt idx="0">
                  <c:v>Age 70</c:v>
                </c:pt>
              </c:strCache>
            </c:strRef>
          </c:tx>
          <c:spPr>
            <a:solidFill>
              <a:schemeClr val="accent4">
                <a:lumMod val="65000"/>
                <a:lumOff val="35000"/>
              </a:schemeClr>
            </a:solidFill>
          </c:spPr>
          <c:invertIfNegative val="0"/>
          <c:cat>
            <c:strRef>
              <c:f>DataReformatted!$L$44:$N$44</c:f>
              <c:strCache>
                <c:ptCount val="3"/>
                <c:pt idx="0">
                  <c:v>Category 1 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DataReformatted!$L$46:$N$46</c:f>
              <c:numCache>
                <c:formatCode>0.0%</c:formatCode>
                <c:ptCount val="3"/>
                <c:pt idx="0">
                  <c:v>0.79600000000000004</c:v>
                </c:pt>
                <c:pt idx="1">
                  <c:v>0.13200000000000001</c:v>
                </c:pt>
                <c:pt idx="2">
                  <c:v>7.1999999999999995E-2</c:v>
                </c:pt>
              </c:numCache>
            </c:numRef>
          </c:val>
        </c:ser>
        <c:ser>
          <c:idx val="2"/>
          <c:order val="2"/>
          <c:tx>
            <c:strRef>
              <c:f>DataReformatted!$K$47</c:f>
              <c:strCache>
                <c:ptCount val="1"/>
                <c:pt idx="0">
                  <c:v>Age 70+</c:v>
                </c:pt>
              </c:strCache>
            </c:strRef>
          </c:tx>
          <c:spPr>
            <a:solidFill>
              <a:srgbClr val="E6A042"/>
            </a:solidFill>
          </c:spPr>
          <c:invertIfNegative val="0"/>
          <c:dLbls>
            <c:spPr>
              <a:noFill/>
              <a:ln w="48271">
                <a:noFill/>
              </a:ln>
            </c:spPr>
            <c:txPr>
              <a:bodyPr/>
              <a:lstStyle/>
              <a:p>
                <a:pPr>
                  <a:defRPr sz="1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DataReformatted!$L$44:$N$44</c:f>
              <c:strCache>
                <c:ptCount val="3"/>
                <c:pt idx="0">
                  <c:v>Category 1 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DataReformatted!$L$47:$N$47</c:f>
              <c:numCache>
                <c:formatCode>0.0%</c:formatCode>
                <c:ptCount val="3"/>
                <c:pt idx="0">
                  <c:v>0.80800000000000005</c:v>
                </c:pt>
                <c:pt idx="1">
                  <c:v>0.10199999999999999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95552"/>
        <c:axId val="104788736"/>
      </c:barChart>
      <c:catAx>
        <c:axId val="1054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281"/>
            </a:pPr>
            <a:endParaRPr lang="en-US"/>
          </a:p>
        </c:txPr>
        <c:crossAx val="104788736"/>
        <c:crosses val="autoZero"/>
        <c:auto val="1"/>
        <c:lblAlgn val="ctr"/>
        <c:lblOffset val="100"/>
        <c:noMultiLvlLbl val="0"/>
      </c:catAx>
      <c:valAx>
        <c:axId val="10478873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49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607538802660752"/>
          <c:y val="0.90361445783132532"/>
          <c:w val="0.47006651884700668"/>
          <c:h val="8.4337349397590355E-2"/>
        </c:manualLayout>
      </c:layout>
      <c:overlay val="0"/>
      <c:txPr>
        <a:bodyPr/>
        <a:lstStyle/>
        <a:p>
          <a:pPr>
            <a:defRPr sz="228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CA"/>
            </a:pPr>
            <a:r>
              <a:rPr lang="en-US" sz="3199" dirty="0"/>
              <a:t>Score at </a:t>
            </a:r>
            <a:r>
              <a:rPr lang="en-US" sz="3199" dirty="0" smtClean="0"/>
              <a:t>PREP™ </a:t>
            </a:r>
            <a:r>
              <a:rPr lang="en-US" sz="3199" dirty="0"/>
              <a:t>or </a:t>
            </a:r>
            <a:r>
              <a:rPr lang="en-US" sz="3199" dirty="0" smtClean="0"/>
              <a:t>SAP (n =</a:t>
            </a:r>
            <a:r>
              <a:rPr lang="en-US" sz="3199" baseline="0" dirty="0" smtClean="0"/>
              <a:t> 35)</a:t>
            </a:r>
            <a:endParaRPr lang="en-US" sz="3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523258099527419E-2"/>
          <c:y val="0.10187026940026607"/>
          <c:w val="0.92975815775648274"/>
          <c:h val="0.78077645765457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at PREP or SAP</c:v>
                </c:pt>
              </c:strCache>
            </c:strRef>
          </c:tx>
          <c:spPr>
            <a:solidFill>
              <a:srgbClr val="DEA9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layout>
                <c:manualLayout>
                  <c:x val="2.8460199133259739E-3"/>
                  <c:y val="-1.6303910633601905E-2"/>
                </c:manualLayout>
              </c:layout>
              <c:spPr/>
              <c:txPr>
                <a:bodyPr/>
                <a:lstStyle/>
                <a:p>
                  <a:pPr>
                    <a:defRPr lang="en-CA" b="1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67433592967942E-4"/>
                  <c:y val="-2.0405539891890614E-2"/>
                </c:manualLayout>
              </c:layout>
              <c:spPr/>
              <c:txPr>
                <a:bodyPr/>
                <a:lstStyle/>
                <a:p>
                  <a:pPr>
                    <a:defRPr lang="en-CA" b="1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65489971936406E-2"/>
                  <c:y val="-1.011748350663691E-2"/>
                </c:manualLayout>
              </c:layout>
              <c:spPr/>
              <c:txPr>
                <a:bodyPr/>
                <a:lstStyle/>
                <a:p>
                  <a:pPr>
                    <a:defRPr lang="en-CA" b="1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296011677542705E-4"/>
                  <c:y val="-1.0049024516855194E-2"/>
                </c:manualLayout>
              </c:layout>
              <c:spPr/>
              <c:txPr>
                <a:bodyPr/>
                <a:lstStyle/>
                <a:p>
                  <a:pPr>
                    <a:defRPr lang="en-CA" b="1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CA"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All physicians</c:v>
                </c:pt>
                <c:pt idx="1">
                  <c:v>Age &lt; 55</c:v>
                </c:pt>
                <c:pt idx="2">
                  <c:v>Age 55 - 69</c:v>
                </c:pt>
                <c:pt idx="3">
                  <c:v>Age &gt; 70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3.36</c:v>
                </c:pt>
                <c:pt idx="1">
                  <c:v>3</c:v>
                </c:pt>
                <c:pt idx="2">
                  <c:v>3.53</c:v>
                </c:pt>
                <c:pt idx="3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98944"/>
        <c:axId val="104900480"/>
      </c:barChart>
      <c:catAx>
        <c:axId val="10489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04900480"/>
        <c:crosses val="autoZero"/>
        <c:auto val="1"/>
        <c:lblAlgn val="ctr"/>
        <c:lblOffset val="100"/>
        <c:noMultiLvlLbl val="0"/>
      </c:catAx>
      <c:valAx>
        <c:axId val="104900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0489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Clinical Issues by Age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05274340707405E-2"/>
          <c:y val="0.11882909832777452"/>
          <c:w val="0.87665821772278474"/>
          <c:h val="0.43225228942452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  <c:pt idx="0">
                  <c:v>&lt;70</c:v>
                </c:pt>
              </c:strCache>
            </c:strRef>
          </c:tx>
          <c:invertIfNegative val="0"/>
          <c:cat>
            <c:strRef>
              <c:f>Sheet1!$B$7:$B$14</c:f>
              <c:strCache>
                <c:ptCount val="8"/>
                <c:pt idx="0">
                  <c:v>Treatment</c:v>
                </c:pt>
                <c:pt idx="1">
                  <c:v>Documentation</c:v>
                </c:pt>
                <c:pt idx="2">
                  <c:v>Assessment</c:v>
                </c:pt>
                <c:pt idx="3">
                  <c:v>Communication (patient care)</c:v>
                </c:pt>
                <c:pt idx="4">
                  <c:v>Prescribing Controlled Substance</c:v>
                </c:pt>
                <c:pt idx="5">
                  <c:v>Prescribing General</c:v>
                </c:pt>
                <c:pt idx="6">
                  <c:v>Consent</c:v>
                </c:pt>
                <c:pt idx="7">
                  <c:v>Diagnosis</c:v>
                </c:pt>
              </c:strCache>
            </c:strRef>
          </c:cat>
          <c:val>
            <c:numRef>
              <c:f>Sheet1!$C$7:$C$14</c:f>
              <c:numCache>
                <c:formatCode>0%</c:formatCode>
                <c:ptCount val="8"/>
                <c:pt idx="0">
                  <c:v>0.25</c:v>
                </c:pt>
                <c:pt idx="1">
                  <c:v>0.15</c:v>
                </c:pt>
                <c:pt idx="2">
                  <c:v>0.11</c:v>
                </c:pt>
                <c:pt idx="3">
                  <c:v>0.08</c:v>
                </c:pt>
                <c:pt idx="4">
                  <c:v>0.04</c:v>
                </c:pt>
                <c:pt idx="5">
                  <c:v>0.04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=/&gt;70</c:v>
                </c:pt>
              </c:strCache>
            </c:strRef>
          </c:tx>
          <c:invertIfNegative val="0"/>
          <c:cat>
            <c:strRef>
              <c:f>Sheet1!$B$7:$B$14</c:f>
              <c:strCache>
                <c:ptCount val="8"/>
                <c:pt idx="0">
                  <c:v>Treatment</c:v>
                </c:pt>
                <c:pt idx="1">
                  <c:v>Documentation</c:v>
                </c:pt>
                <c:pt idx="2">
                  <c:v>Assessment</c:v>
                </c:pt>
                <c:pt idx="3">
                  <c:v>Communication (patient care)</c:v>
                </c:pt>
                <c:pt idx="4">
                  <c:v>Prescribing Controlled Substance</c:v>
                </c:pt>
                <c:pt idx="5">
                  <c:v>Prescribing General</c:v>
                </c:pt>
                <c:pt idx="6">
                  <c:v>Consent</c:v>
                </c:pt>
                <c:pt idx="7">
                  <c:v>Diagnosis</c:v>
                </c:pt>
              </c:strCache>
            </c:strRef>
          </c:cat>
          <c:val>
            <c:numRef>
              <c:f>Sheet1!$E$7:$E$14</c:f>
              <c:numCache>
                <c:formatCode>0%</c:formatCode>
                <c:ptCount val="8"/>
                <c:pt idx="0">
                  <c:v>0.28999999999999998</c:v>
                </c:pt>
                <c:pt idx="1">
                  <c:v>0.16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0.04</c:v>
                </c:pt>
                <c:pt idx="7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81184"/>
        <c:axId val="105182720"/>
      </c:barChart>
      <c:catAx>
        <c:axId val="1051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182720"/>
        <c:crosses val="autoZero"/>
        <c:auto val="1"/>
        <c:lblAlgn val="ctr"/>
        <c:lblOffset val="100"/>
        <c:noMultiLvlLbl val="0"/>
      </c:catAx>
      <c:valAx>
        <c:axId val="105182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51811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Conduct</a:t>
            </a:r>
            <a:r>
              <a:rPr lang="en-US" sz="2400" baseline="0"/>
              <a:t> Issues by Age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787072243346007"/>
          <c:y val="9.838998211091235E-2"/>
          <c:w val="0.85171102661596954"/>
          <c:h val="0.50805008944543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Sheet1!$C$22</c:f>
              <c:strCache>
                <c:ptCount val="1"/>
                <c:pt idx="0">
                  <c:v>&lt;70</c:v>
                </c:pt>
              </c:strCache>
            </c:strRef>
          </c:tx>
          <c:invertIfNegative val="0"/>
          <c:cat>
            <c:strRef>
              <c:f>Sheet1!$B$23:$B$30</c:f>
              <c:strCache>
                <c:ptCount val="8"/>
                <c:pt idx="0">
                  <c:v>Sexual Impropriety</c:v>
                </c:pt>
                <c:pt idx="1">
                  <c:v>Breach of Confidentiality</c:v>
                </c:pt>
                <c:pt idx="2">
                  <c:v>Unprofessional Communication </c:v>
                </c:pt>
                <c:pt idx="3">
                  <c:v>Ungovernability / Breach of Undertaking</c:v>
                </c:pt>
                <c:pt idx="4">
                  <c:v>OHIP Billing / Fraud</c:v>
                </c:pt>
                <c:pt idx="5">
                  <c:v>Disruptive Physician </c:v>
                </c:pt>
                <c:pt idx="6">
                  <c:v>Conflict of Interest</c:v>
                </c:pt>
                <c:pt idx="7">
                  <c:v>Money Issues </c:v>
                </c:pt>
              </c:strCache>
            </c:strRef>
          </c:cat>
          <c:val>
            <c:numRef>
              <c:f>Sheet1!$C$23:$C$30</c:f>
              <c:numCache>
                <c:formatCode>0%</c:formatCode>
                <c:ptCount val="8"/>
                <c:pt idx="0">
                  <c:v>0.04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Sheet1!$E$22</c:f>
              <c:strCache>
                <c:ptCount val="1"/>
                <c:pt idx="0">
                  <c:v>=/&gt;70</c:v>
                </c:pt>
              </c:strCache>
            </c:strRef>
          </c:tx>
          <c:invertIfNegative val="0"/>
          <c:cat>
            <c:strRef>
              <c:f>Sheet1!$B$23:$B$30</c:f>
              <c:strCache>
                <c:ptCount val="8"/>
                <c:pt idx="0">
                  <c:v>Sexual Impropriety</c:v>
                </c:pt>
                <c:pt idx="1">
                  <c:v>Breach of Confidentiality</c:v>
                </c:pt>
                <c:pt idx="2">
                  <c:v>Unprofessional Communication </c:v>
                </c:pt>
                <c:pt idx="3">
                  <c:v>Ungovernability / Breach of Undertaking</c:v>
                </c:pt>
                <c:pt idx="4">
                  <c:v>OHIP Billing / Fraud</c:v>
                </c:pt>
                <c:pt idx="5">
                  <c:v>Disruptive Physician </c:v>
                </c:pt>
                <c:pt idx="6">
                  <c:v>Conflict of Interest</c:v>
                </c:pt>
                <c:pt idx="7">
                  <c:v>Money Issues </c:v>
                </c:pt>
              </c:strCache>
            </c:strRef>
          </c:cat>
          <c:val>
            <c:numRef>
              <c:f>Sheet1!$E$23:$E$30</c:f>
              <c:numCache>
                <c:formatCode>0%</c:formatCode>
                <c:ptCount val="8"/>
                <c:pt idx="0">
                  <c:v>0.04</c:v>
                </c:pt>
                <c:pt idx="1">
                  <c:v>0</c:v>
                </c:pt>
                <c:pt idx="2">
                  <c:v>0.09</c:v>
                </c:pt>
                <c:pt idx="3">
                  <c:v>0.05</c:v>
                </c:pt>
                <c:pt idx="4">
                  <c:v>0.01</c:v>
                </c:pt>
                <c:pt idx="5">
                  <c:v>0.01</c:v>
                </c:pt>
                <c:pt idx="6">
                  <c:v>0</c:v>
                </c:pt>
                <c:pt idx="7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85792"/>
        <c:axId val="106787584"/>
      </c:barChart>
      <c:catAx>
        <c:axId val="10678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6787584"/>
        <c:crosses val="autoZero"/>
        <c:auto val="1"/>
        <c:lblAlgn val="ctr"/>
        <c:lblOffset val="100"/>
        <c:noMultiLvlLbl val="0"/>
      </c:catAx>
      <c:valAx>
        <c:axId val="106787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67857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Incapacity Issues by 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Sheet1!$C$50</c:f>
              <c:strCache>
                <c:ptCount val="1"/>
                <c:pt idx="0">
                  <c:v>&lt;70</c:v>
                </c:pt>
              </c:strCache>
            </c:strRef>
          </c:tx>
          <c:invertIfNegative val="0"/>
          <c:cat>
            <c:strRef>
              <c:f>Sheet1!$B$51:$B$54</c:f>
              <c:strCache>
                <c:ptCount val="4"/>
                <c:pt idx="0">
                  <c:v>Substance Abuse</c:v>
                </c:pt>
                <c:pt idx="1">
                  <c:v>Mental Impairment (Psychiatric)</c:v>
                </c:pt>
                <c:pt idx="2">
                  <c:v>Mental Impairment (Cognitive)</c:v>
                </c:pt>
                <c:pt idx="3">
                  <c:v>Physical Impairment </c:v>
                </c:pt>
              </c:strCache>
            </c:strRef>
          </c:cat>
          <c:val>
            <c:numRef>
              <c:f>Sheet1!$C$51:$C$54</c:f>
              <c:numCache>
                <c:formatCode>0.0%</c:formatCode>
                <c:ptCount val="4"/>
                <c:pt idx="0">
                  <c:v>0.03</c:v>
                </c:pt>
                <c:pt idx="1">
                  <c:v>0.02</c:v>
                </c:pt>
                <c:pt idx="2">
                  <c:v>0</c:v>
                </c:pt>
                <c:pt idx="3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Sheet1!$E$50</c:f>
              <c:strCache>
                <c:ptCount val="1"/>
                <c:pt idx="0">
                  <c:v>=/&gt;70</c:v>
                </c:pt>
              </c:strCache>
            </c:strRef>
          </c:tx>
          <c:invertIfNegative val="0"/>
          <c:cat>
            <c:strRef>
              <c:f>Sheet1!$B$51:$B$54</c:f>
              <c:strCache>
                <c:ptCount val="4"/>
                <c:pt idx="0">
                  <c:v>Substance Abuse</c:v>
                </c:pt>
                <c:pt idx="1">
                  <c:v>Mental Impairment (Psychiatric)</c:v>
                </c:pt>
                <c:pt idx="2">
                  <c:v>Mental Impairment (Cognitive)</c:v>
                </c:pt>
                <c:pt idx="3">
                  <c:v>Physical Impairment </c:v>
                </c:pt>
              </c:strCache>
            </c:strRef>
          </c:cat>
          <c:val>
            <c:numRef>
              <c:f>Sheet1!$E$51:$E$54</c:f>
              <c:numCache>
                <c:formatCode>0.0%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235968"/>
        <c:axId val="107237760"/>
      </c:barChart>
      <c:catAx>
        <c:axId val="10723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7237760"/>
        <c:crosses val="autoZero"/>
        <c:auto val="1"/>
        <c:lblAlgn val="ctr"/>
        <c:lblOffset val="100"/>
        <c:noMultiLvlLbl val="0"/>
      </c:catAx>
      <c:valAx>
        <c:axId val="107237760"/>
        <c:scaling>
          <c:orientation val="minMax"/>
          <c:max val="3.0000000000000002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7235968"/>
        <c:crosses val="autoZero"/>
        <c:crossBetween val="between"/>
        <c:majorUnit val="1.0000000000000004E-2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Committee Decisions by Age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388994307400379E-2"/>
          <c:y val="0.12669683257918551"/>
          <c:w val="0.88425047438330173"/>
          <c:h val="0.45927601809954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Sheet1!$C$68</c:f>
              <c:strCache>
                <c:ptCount val="1"/>
                <c:pt idx="0">
                  <c:v>&lt;70</c:v>
                </c:pt>
              </c:strCache>
            </c:strRef>
          </c:tx>
          <c:invertIfNegative val="0"/>
          <c:cat>
            <c:strRef>
              <c:f>Sheet1!$B$69:$B$75</c:f>
              <c:strCache>
                <c:ptCount val="7"/>
                <c:pt idx="0">
                  <c:v>Refer to Discipline</c:v>
                </c:pt>
                <c:pt idx="1">
                  <c:v>Refer to Quality Assurance</c:v>
                </c:pt>
                <c:pt idx="2">
                  <c:v>Accept PHP</c:v>
                </c:pt>
                <c:pt idx="3">
                  <c:v>Accepted Undertaking</c:v>
                </c:pt>
                <c:pt idx="4">
                  <c:v>Caution In Person </c:v>
                </c:pt>
                <c:pt idx="5">
                  <c:v>Caution In Writing</c:v>
                </c:pt>
                <c:pt idx="6">
                  <c:v>Counsel</c:v>
                </c:pt>
              </c:strCache>
            </c:strRef>
          </c:cat>
          <c:val>
            <c:numRef>
              <c:f>Sheet1!$C$69:$C$75</c:f>
              <c:numCache>
                <c:formatCode>0%</c:formatCode>
                <c:ptCount val="7"/>
                <c:pt idx="0">
                  <c:v>0.08</c:v>
                </c:pt>
                <c:pt idx="1">
                  <c:v>0.01</c:v>
                </c:pt>
                <c:pt idx="2">
                  <c:v>0.03</c:v>
                </c:pt>
                <c:pt idx="3">
                  <c:v>0.1</c:v>
                </c:pt>
                <c:pt idx="4">
                  <c:v>0.19</c:v>
                </c:pt>
                <c:pt idx="5">
                  <c:v>0.22</c:v>
                </c:pt>
                <c:pt idx="6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Sheet1!$E$68</c:f>
              <c:strCache>
                <c:ptCount val="1"/>
                <c:pt idx="0">
                  <c:v>=/&gt;70</c:v>
                </c:pt>
              </c:strCache>
            </c:strRef>
          </c:tx>
          <c:invertIfNegative val="0"/>
          <c:cat>
            <c:strRef>
              <c:f>Sheet1!$B$69:$B$75</c:f>
              <c:strCache>
                <c:ptCount val="7"/>
                <c:pt idx="0">
                  <c:v>Refer to Discipline</c:v>
                </c:pt>
                <c:pt idx="1">
                  <c:v>Refer to Quality Assurance</c:v>
                </c:pt>
                <c:pt idx="2">
                  <c:v>Accept PHP</c:v>
                </c:pt>
                <c:pt idx="3">
                  <c:v>Accepted Undertaking</c:v>
                </c:pt>
                <c:pt idx="4">
                  <c:v>Caution In Person </c:v>
                </c:pt>
                <c:pt idx="5">
                  <c:v>Caution In Writing</c:v>
                </c:pt>
                <c:pt idx="6">
                  <c:v>Counsel</c:v>
                </c:pt>
              </c:strCache>
            </c:strRef>
          </c:cat>
          <c:val>
            <c:numRef>
              <c:f>Sheet1!$E$69:$E$75</c:f>
              <c:numCache>
                <c:formatCode>0%</c:formatCode>
                <c:ptCount val="7"/>
                <c:pt idx="0">
                  <c:v>0.15</c:v>
                </c:pt>
                <c:pt idx="1">
                  <c:v>0.01</c:v>
                </c:pt>
                <c:pt idx="2">
                  <c:v>0.01</c:v>
                </c:pt>
                <c:pt idx="3">
                  <c:v>0.19</c:v>
                </c:pt>
                <c:pt idx="4">
                  <c:v>0.18</c:v>
                </c:pt>
                <c:pt idx="5">
                  <c:v>0.19</c:v>
                </c:pt>
                <c:pt idx="6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132800"/>
        <c:axId val="107134336"/>
      </c:barChart>
      <c:catAx>
        <c:axId val="10713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7134336"/>
        <c:crosses val="autoZero"/>
        <c:auto val="1"/>
        <c:lblAlgn val="ctr"/>
        <c:lblOffset val="100"/>
        <c:noMultiLvlLbl val="0"/>
      </c:catAx>
      <c:valAx>
        <c:axId val="107134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71328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No Action Decisions by 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Sheet1!$C$90</c:f>
              <c:strCache>
                <c:ptCount val="1"/>
                <c:pt idx="0">
                  <c:v>&lt;70</c:v>
                </c:pt>
              </c:strCache>
            </c:strRef>
          </c:tx>
          <c:invertIfNegative val="0"/>
          <c:cat>
            <c:strRef>
              <c:f>Sheet1!$B$91</c:f>
              <c:strCache>
                <c:ptCount val="1"/>
                <c:pt idx="0">
                  <c:v>No Action  </c:v>
                </c:pt>
              </c:strCache>
            </c:strRef>
          </c:cat>
          <c:val>
            <c:numRef>
              <c:f>Sheet1!$C$91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Sheet1!$E$90</c:f>
              <c:strCache>
                <c:ptCount val="1"/>
                <c:pt idx="0">
                  <c:v>=/&gt;70</c:v>
                </c:pt>
              </c:strCache>
            </c:strRef>
          </c:tx>
          <c:invertIfNegative val="0"/>
          <c:cat>
            <c:strRef>
              <c:f>Sheet1!$B$91</c:f>
              <c:strCache>
                <c:ptCount val="1"/>
                <c:pt idx="0">
                  <c:v>No Action  </c:v>
                </c:pt>
              </c:strCache>
            </c:strRef>
          </c:cat>
          <c:val>
            <c:numRef>
              <c:f>Sheet1!$E$91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98656"/>
        <c:axId val="107400192"/>
      </c:barChart>
      <c:catAx>
        <c:axId val="10739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7400192"/>
        <c:crosses val="autoZero"/>
        <c:auto val="1"/>
        <c:lblAlgn val="ctr"/>
        <c:lblOffset val="100"/>
        <c:noMultiLvlLbl val="0"/>
      </c:catAx>
      <c:valAx>
        <c:axId val="107400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7398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Departmental Resolution by 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Sheet1!$C$112</c:f>
              <c:strCache>
                <c:ptCount val="1"/>
                <c:pt idx="0">
                  <c:v>&lt;70</c:v>
                </c:pt>
              </c:strCache>
            </c:strRef>
          </c:tx>
          <c:invertIfNegative val="0"/>
          <c:cat>
            <c:strRef>
              <c:f>Sheet1!$B$113</c:f>
              <c:strCache>
                <c:ptCount val="1"/>
                <c:pt idx="0">
                  <c:v>Departmental Resolution</c:v>
                </c:pt>
              </c:strCache>
            </c:strRef>
          </c:cat>
          <c:val>
            <c:numRef>
              <c:f>Sheet1!$C$113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Sheet1!$E$112</c:f>
              <c:strCache>
                <c:ptCount val="1"/>
                <c:pt idx="0">
                  <c:v>=/&gt;70</c:v>
                </c:pt>
              </c:strCache>
            </c:strRef>
          </c:tx>
          <c:invertIfNegative val="0"/>
          <c:cat>
            <c:strRef>
              <c:f>Sheet1!$B$113</c:f>
              <c:strCache>
                <c:ptCount val="1"/>
                <c:pt idx="0">
                  <c:v>Departmental Resolution</c:v>
                </c:pt>
              </c:strCache>
            </c:strRef>
          </c:cat>
          <c:val>
            <c:numRef>
              <c:f>Sheet1!$E$113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45728"/>
        <c:axId val="107547264"/>
      </c:barChart>
      <c:catAx>
        <c:axId val="10754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547264"/>
        <c:crosses val="autoZero"/>
        <c:auto val="1"/>
        <c:lblAlgn val="ctr"/>
        <c:lblOffset val="100"/>
        <c:noMultiLvlLbl val="0"/>
      </c:catAx>
      <c:valAx>
        <c:axId val="107547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7545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Department Closure</a:t>
            </a:r>
            <a:r>
              <a:rPr lang="en-US" sz="2400" baseline="0"/>
              <a:t> by 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Sheet1!$C$132</c:f>
              <c:strCache>
                <c:ptCount val="1"/>
                <c:pt idx="0">
                  <c:v>&lt;70</c:v>
                </c:pt>
              </c:strCache>
            </c:strRef>
          </c:tx>
          <c:invertIfNegative val="0"/>
          <c:cat>
            <c:strRef>
              <c:f>Sheet1!$B$133</c:f>
              <c:strCache>
                <c:ptCount val="1"/>
                <c:pt idx="0">
                  <c:v>Departmental Closure</c:v>
                </c:pt>
              </c:strCache>
            </c:strRef>
          </c:cat>
          <c:val>
            <c:numRef>
              <c:f>Sheet1!$C$133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Sheet1!$E$132</c:f>
              <c:strCache>
                <c:ptCount val="1"/>
                <c:pt idx="0">
                  <c:v>=/&gt;70</c:v>
                </c:pt>
              </c:strCache>
            </c:strRef>
          </c:tx>
          <c:invertIfNegative val="0"/>
          <c:cat>
            <c:strRef>
              <c:f>Sheet1!$B$133</c:f>
              <c:strCache>
                <c:ptCount val="1"/>
                <c:pt idx="0">
                  <c:v>Departmental Closure</c:v>
                </c:pt>
              </c:strCache>
            </c:strRef>
          </c:cat>
          <c:val>
            <c:numRef>
              <c:f>Sheet1!$E$133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80512"/>
        <c:axId val="107682048"/>
      </c:barChart>
      <c:catAx>
        <c:axId val="10768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7682048"/>
        <c:crosses val="autoZero"/>
        <c:auto val="1"/>
        <c:lblAlgn val="ctr"/>
        <c:lblOffset val="100"/>
        <c:noMultiLvlLbl val="0"/>
      </c:catAx>
      <c:valAx>
        <c:axId val="107682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76805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/>
            </a:p>
          </p:txBody>
        </p:sp>
      </p:grpSp>
      <p:pic>
        <p:nvPicPr>
          <p:cNvPr id="8" name="Picture 11" descr="crest_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613" y="4941888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16716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331913" y="5734050"/>
            <a:ext cx="6408737" cy="5746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College of Physicians and Surgeons of Ontario</a:t>
            </a:r>
          </a:p>
          <a:p>
            <a:pPr>
              <a:defRPr/>
            </a:pPr>
            <a:r>
              <a:rPr lang="en-US"/>
              <a:t>QUALITY PROFESSIONALS  | HEALTHY SYSTEM  | PUBLIC TRUST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52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52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2F36941-2328-458E-88CD-35F76C46B1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8CFA7-EF22-4B92-ADE6-91ECA5561C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C8A1C-1B51-4A10-8FDC-3DF787B5B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01C1F-178F-41C4-B9B9-9A46FA5742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E6E36-3F2E-4B50-8507-E2B0EB9DC2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20F01-A1F5-40F4-96AC-C2B1BC0243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0262B-B6D3-40BB-9D21-55D11342C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0388F6F1-BB62-47B7-9E32-3E4B9B5954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EABB1F2D-C989-4A14-988C-2CE5CC22BE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AF8C1-91E0-42AD-9E4D-AC20D55B44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14B45-2AA7-43D2-B98A-0BAF10E9E7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>
                <a:solidFill>
                  <a:srgbClr val="13253D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>
                <a:solidFill>
                  <a:srgbClr val="13253D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>
                <a:solidFill>
                  <a:srgbClr val="13253D"/>
                </a:solidFill>
              </a:endParaRPr>
            </a:p>
          </p:txBody>
        </p:sp>
      </p:grpSp>
      <p:pic>
        <p:nvPicPr>
          <p:cNvPr id="8" name="Picture 11" descr="crest_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613" y="4941888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16716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331913" y="5734050"/>
            <a:ext cx="6408737" cy="5746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365664"/>
                </a:solidFill>
              </a:rPr>
              <a:t>College of Physicians and Surgeons of Ontario</a:t>
            </a:r>
          </a:p>
          <a:p>
            <a:pPr>
              <a:defRPr/>
            </a:pPr>
            <a:r>
              <a:rPr lang="en-US">
                <a:solidFill>
                  <a:srgbClr val="365664"/>
                </a:solidFill>
              </a:rPr>
              <a:t>QUALITY PROFESSIONALS  | HEALTHY SYSTEM  | PUBLIC TRUST</a:t>
            </a:r>
          </a:p>
        </p:txBody>
      </p:sp>
    </p:spTree>
    <p:extLst>
      <p:ext uri="{BB962C8B-B14F-4D97-AF65-F5344CB8AC3E}">
        <p14:creationId xmlns:p14="http://schemas.microsoft.com/office/powerpoint/2010/main" val="3062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435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777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445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30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351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07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394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843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01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527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527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064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CA"/>
          </a:p>
        </p:txBody>
      </p:sp>
      <p:pic>
        <p:nvPicPr>
          <p:cNvPr id="1029" name="Picture 11" descr="crest_colou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01013" y="5949950"/>
            <a:ext cx="5762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7235825" y="5876925"/>
            <a:ext cx="93662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/>
                </a:solidFill>
                <a:latin typeface="Calibri" pitchFamily="34" charset="0"/>
              </a:rPr>
              <a:t>College of Physicians and Surgeons of Ontario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2" r:id="rId2"/>
    <p:sldLayoutId id="2147484001" r:id="rId3"/>
    <p:sldLayoutId id="2147484000" r:id="rId4"/>
    <p:sldLayoutId id="2147483999" r:id="rId5"/>
    <p:sldLayoutId id="2147483998" r:id="rId6"/>
    <p:sldLayoutId id="2147483997" r:id="rId7"/>
    <p:sldLayoutId id="2147483996" r:id="rId8"/>
    <p:sldLayoutId id="2147483995" r:id="rId9"/>
    <p:sldLayoutId id="2147483994" r:id="rId10"/>
    <p:sldLayoutId id="214748399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Blip>
          <a:blip r:embed="rId14"/>
        </a:buBlip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8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Blip>
          <a:blip r:embed="rId16"/>
        </a:buBlip>
        <a:defRPr sz="2400" b="1">
          <a:solidFill>
            <a:srgbClr val="17392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Blip>
          <a:blip r:embed="rId14"/>
        </a:buBlip>
        <a:defRPr sz="2000" b="1">
          <a:solidFill>
            <a:srgbClr val="03060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5"/>
        </a:buBlip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5"/>
        </a:buBlip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5"/>
        </a:buBlip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5"/>
        </a:buBlip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5"/>
        </a:buBlip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468313" y="1412875"/>
            <a:ext cx="820737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CA">
              <a:solidFill>
                <a:srgbClr val="13253D"/>
              </a:solidFill>
            </a:endParaRPr>
          </a:p>
        </p:txBody>
      </p:sp>
      <p:pic>
        <p:nvPicPr>
          <p:cNvPr id="1029" name="Picture 11" descr="crest_colou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01013" y="5949950"/>
            <a:ext cx="5762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2"/>
          <p:cNvSpPr txBox="1">
            <a:spLocks noChangeArrowheads="1"/>
          </p:cNvSpPr>
          <p:nvPr/>
        </p:nvSpPr>
        <p:spPr bwMode="auto">
          <a:xfrm>
            <a:off x="7235825" y="5876925"/>
            <a:ext cx="93662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9B151F"/>
                </a:solidFill>
                <a:latin typeface="Calibri" pitchFamily="34" charset="0"/>
              </a:rPr>
              <a:t>College of Physicians and Surgeons of Ontario</a:t>
            </a:r>
          </a:p>
        </p:txBody>
      </p:sp>
    </p:spTree>
    <p:extLst>
      <p:ext uri="{BB962C8B-B14F-4D97-AF65-F5344CB8AC3E}">
        <p14:creationId xmlns:p14="http://schemas.microsoft.com/office/powerpoint/2010/main" val="261135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Blip>
          <a:blip r:embed="rId14"/>
        </a:buBlip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Blip>
          <a:blip r:embed="rId15"/>
        </a:buBlip>
        <a:defRPr sz="28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Blip>
          <a:blip r:embed="rId16"/>
        </a:buBlip>
        <a:defRPr sz="2400" b="1">
          <a:solidFill>
            <a:srgbClr val="17392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Blip>
          <a:blip r:embed="rId14"/>
        </a:buBlip>
        <a:defRPr sz="2000" b="1">
          <a:solidFill>
            <a:srgbClr val="03060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5"/>
        </a:buBlip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5"/>
        </a:buBlip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5"/>
        </a:buBlip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5"/>
        </a:buBlip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5"/>
        </a:buBlip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3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://ca.movember.com/?home" TargetMode="Externa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1452901/pdf/cmaj00228-005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College of Physicians and Surgeons of Ontario</a:t>
            </a:r>
          </a:p>
          <a:p>
            <a:pPr>
              <a:defRPr/>
            </a:pPr>
            <a:r>
              <a:rPr lang="en-US" sz="1400" dirty="0">
                <a:solidFill>
                  <a:schemeClr val="accent1"/>
                </a:solidFill>
              </a:rPr>
              <a:t>QUALITY PROFESSIONALS  | HEALTHY SYSTEM  | PUBLIC TRUST</a:t>
            </a:r>
          </a:p>
        </p:txBody>
      </p:sp>
      <p:sp>
        <p:nvSpPr>
          <p:cNvPr id="2560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5E6E7B"/>
              </a:buClr>
            </a:pPr>
            <a:r>
              <a:rPr lang="en-US" smtClean="0">
                <a:solidFill>
                  <a:srgbClr val="13253D"/>
                </a:solidFill>
              </a:rPr>
              <a:t>Bill McCauley MD, MHPE</a:t>
            </a:r>
          </a:p>
          <a:p>
            <a:pPr>
              <a:buClr>
                <a:srgbClr val="5E6E7B"/>
              </a:buClr>
            </a:pPr>
            <a:r>
              <a:rPr lang="en-US" sz="2800" smtClean="0">
                <a:solidFill>
                  <a:srgbClr val="13253D"/>
                </a:solidFill>
              </a:rPr>
              <a:t>Medical Advisor</a:t>
            </a:r>
          </a:p>
          <a:p>
            <a:pPr>
              <a:buClr>
                <a:srgbClr val="5E6E7B"/>
              </a:buClr>
            </a:pPr>
            <a:r>
              <a:rPr lang="en-US" sz="2800" smtClean="0">
                <a:solidFill>
                  <a:srgbClr val="13253D"/>
                </a:solidFill>
              </a:rPr>
              <a:t>Practice Assessment and Enhancement</a:t>
            </a:r>
          </a:p>
          <a:p>
            <a:endParaRPr lang="en-CA" smtClean="0"/>
          </a:p>
        </p:txBody>
      </p:sp>
      <p:sp>
        <p:nvSpPr>
          <p:cNvPr id="2560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Assessment Of The Aging Physician: The Ontario Experience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 Based on Age, Membership in CFPC and Practice Type (1981 – 86)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826153"/>
              </p:ext>
            </p:extLst>
          </p:nvPr>
        </p:nvGraphicFramePr>
        <p:xfrm>
          <a:off x="467544" y="1340768"/>
          <a:ext cx="8352929" cy="5310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960"/>
                <a:gridCol w="1079321"/>
                <a:gridCol w="3100056"/>
                <a:gridCol w="775014"/>
                <a:gridCol w="1205578"/>
              </a:tblGrid>
              <a:tr h="1104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Variable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Number assessed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No. </a:t>
                      </a:r>
                      <a:r>
                        <a:rPr lang="en-CA" sz="1600" dirty="0">
                          <a:effectLst/>
                        </a:rPr>
                        <a:t>(%) with grossly deficient </a:t>
                      </a:r>
                      <a:r>
                        <a:rPr lang="en-CA" sz="1600" dirty="0" smtClean="0">
                          <a:effectLst/>
                        </a:rPr>
                        <a:t>records, unsatisfactory care </a:t>
                      </a:r>
                      <a:r>
                        <a:rPr lang="en-CA" sz="1600" dirty="0">
                          <a:effectLst/>
                        </a:rPr>
                        <a:t>or </a:t>
                      </a:r>
                      <a:r>
                        <a:rPr lang="en-CA" sz="1600" dirty="0" smtClean="0">
                          <a:effectLst/>
                        </a:rPr>
                        <a:t>both</a:t>
                      </a: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Χ</a:t>
                      </a:r>
                      <a:r>
                        <a:rPr lang="en-CA" sz="1600" baseline="30000" dirty="0">
                          <a:effectLst/>
                        </a:rPr>
                        <a:t>2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p2 value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Age group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≥ 75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63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22(35)</a:t>
                      </a:r>
                      <a:endParaRPr lang="en-C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50 – 74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324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51(16)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&lt; 50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275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24(9)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Total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662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97 (15)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28.72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&lt; 0.00001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CFPC Membership 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Nonmember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434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79 (18)</a:t>
                      </a:r>
                      <a:endParaRPr lang="en-C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043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Member but not                                                   certificant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111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14 (13)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Certifcant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117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4 (3)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Total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662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97 (15)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16.55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&lt; 0.0003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Type of Practice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Solo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453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</a:rPr>
                        <a:t>78 (17)</a:t>
                      </a:r>
                      <a:endParaRPr lang="en-C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 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Not solo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209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19 (9)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347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Total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662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97 (15)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7.56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0.006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Relationship between quality of record keeping and quality of care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383281"/>
              </p:ext>
            </p:extLst>
          </p:nvPr>
        </p:nvGraphicFramePr>
        <p:xfrm>
          <a:off x="250825" y="1989138"/>
          <a:ext cx="8352928" cy="3384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371"/>
                <a:gridCol w="2051093"/>
                <a:gridCol w="1656184"/>
                <a:gridCol w="1080120"/>
                <a:gridCol w="1440160"/>
              </a:tblGrid>
              <a:tr h="558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Level  of Patient Care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A0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1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Quality of Record Keeping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Unsatisfactory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Satisfactory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Total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Likelihood ratio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8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Unsatisfactory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effectLst/>
                        </a:rPr>
                        <a:t>55 (43.6%)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71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126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7.8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8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Satisfactory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 smtClean="0">
                          <a:effectLst/>
                        </a:rPr>
                        <a:t>4 (0.77%)</a:t>
                      </a:r>
                      <a:endParaRPr lang="en-C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515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519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0.08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8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Total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59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586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645</a:t>
                      </a:r>
                      <a:endParaRPr lang="en-CA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Peer Assessment Currently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Educational Program </a:t>
            </a:r>
            <a:endParaRPr lang="en-CA" dirty="0" smtClean="0"/>
          </a:p>
          <a:p>
            <a:pPr lvl="1"/>
            <a:r>
              <a:rPr lang="en-CA" dirty="0" smtClean="0"/>
              <a:t>Provide feedback on performance</a:t>
            </a:r>
          </a:p>
          <a:p>
            <a:pPr lvl="1"/>
            <a:r>
              <a:rPr lang="en-CA" dirty="0" smtClean="0"/>
              <a:t>Occasionally find problems</a:t>
            </a:r>
            <a:endParaRPr lang="en-CA" dirty="0"/>
          </a:p>
          <a:p>
            <a:r>
              <a:rPr lang="en-CA" dirty="0" smtClean="0"/>
              <a:t>Currently approximately 1400 per year</a:t>
            </a:r>
          </a:p>
          <a:p>
            <a:r>
              <a:rPr lang="en-CA" dirty="0" smtClean="0"/>
              <a:t>Target to get to 2000 per year</a:t>
            </a:r>
          </a:p>
          <a:p>
            <a:pPr lvl="1"/>
            <a:r>
              <a:rPr lang="en-CA" dirty="0" smtClean="0"/>
              <a:t>Every doc every 10 years</a:t>
            </a:r>
          </a:p>
          <a:p>
            <a:r>
              <a:rPr lang="en-CA" dirty="0" smtClean="0"/>
              <a:t>Current practice: Starting age 70, assessment every 5 years</a:t>
            </a:r>
          </a:p>
        </p:txBody>
      </p:sp>
    </p:spTree>
    <p:extLst>
      <p:ext uri="{BB962C8B-B14F-4D97-AF65-F5344CB8AC3E}">
        <p14:creationId xmlns:p14="http://schemas.microsoft.com/office/powerpoint/2010/main" val="23458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Years 2005 – 2009</a:t>
            </a:r>
          </a:p>
          <a:p>
            <a:r>
              <a:rPr lang="en-CA" dirty="0" smtClean="0"/>
              <a:t>538 – 625 – 772 – 1076 – 1072 </a:t>
            </a:r>
          </a:p>
          <a:p>
            <a:r>
              <a:rPr lang="en-CA" dirty="0" smtClean="0"/>
              <a:t>Total 4083 assessments over 5 years</a:t>
            </a:r>
          </a:p>
          <a:p>
            <a:pPr lvl="1"/>
            <a:r>
              <a:rPr lang="en-CA" dirty="0" smtClean="0"/>
              <a:t>2740 &lt; age 70</a:t>
            </a:r>
          </a:p>
          <a:p>
            <a:pPr lvl="1"/>
            <a:r>
              <a:rPr lang="en-CA" dirty="0" smtClean="0"/>
              <a:t>680 = 70</a:t>
            </a:r>
          </a:p>
          <a:p>
            <a:pPr lvl="1"/>
            <a:r>
              <a:rPr lang="en-CA" dirty="0" smtClean="0"/>
              <a:t>663 &gt; 70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26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Peer Assessment Categories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Category 1 = No problems identified</a:t>
            </a:r>
          </a:p>
          <a:p>
            <a:pPr lvl="1"/>
            <a:r>
              <a:rPr lang="en-CA" dirty="0" smtClean="0"/>
              <a:t>Generally NFA</a:t>
            </a:r>
          </a:p>
          <a:p>
            <a:r>
              <a:rPr lang="en-CA" dirty="0" smtClean="0"/>
              <a:t>Category 2 = Some issues, usually record-keeping only</a:t>
            </a:r>
          </a:p>
          <a:p>
            <a:pPr lvl="1"/>
            <a:r>
              <a:rPr lang="en-CA" dirty="0" smtClean="0"/>
              <a:t>Often record-keeping course with reassessment</a:t>
            </a:r>
          </a:p>
          <a:p>
            <a:r>
              <a:rPr lang="en-CA" dirty="0" smtClean="0"/>
              <a:t>Category 3 = Some care concerns OR </a:t>
            </a:r>
            <a:r>
              <a:rPr lang="en-CA" dirty="0"/>
              <a:t>s</a:t>
            </a:r>
            <a:r>
              <a:rPr lang="en-CA" dirty="0" smtClean="0"/>
              <a:t>evere record keeping deficiencies</a:t>
            </a:r>
          </a:p>
          <a:p>
            <a:pPr lvl="1"/>
            <a:r>
              <a:rPr lang="en-CA" dirty="0" smtClean="0"/>
              <a:t>Generally interview with committee +/- higher level assessment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24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01049280"/>
              </p:ext>
            </p:extLst>
          </p:nvPr>
        </p:nvGraphicFramePr>
        <p:xfrm>
          <a:off x="827584" y="836712"/>
          <a:ext cx="7452692" cy="515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06759"/>
              </p:ext>
            </p:extLst>
          </p:nvPr>
        </p:nvGraphicFramePr>
        <p:xfrm>
          <a:off x="755576" y="836712"/>
          <a:ext cx="7633991" cy="530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Chart" r:id="rId4" imgW="4600592" imgH="3209857" progId="Excel.Chart.8">
                  <p:embed/>
                </p:oleObj>
              </mc:Choice>
              <mc:Fallback>
                <p:oleObj name="Chart" r:id="rId4" imgW="4600592" imgH="3209857" progId="Excel.Char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836712"/>
                        <a:ext cx="7633991" cy="5300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396937"/>
              </p:ext>
            </p:extLst>
          </p:nvPr>
        </p:nvGraphicFramePr>
        <p:xfrm>
          <a:off x="755576" y="764704"/>
          <a:ext cx="7642498" cy="553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Chart" r:id="rId4" imgW="4619720" imgH="3343275" progId="Excel.Chart.8">
                  <p:embed/>
                </p:oleObj>
              </mc:Choice>
              <mc:Fallback>
                <p:oleObj name="Chart" r:id="rId4" imgW="4619720" imgH="334327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764704"/>
                        <a:ext cx="7642498" cy="5532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8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44135"/>
              </p:ext>
            </p:extLst>
          </p:nvPr>
        </p:nvGraphicFramePr>
        <p:xfrm>
          <a:off x="827584" y="692696"/>
          <a:ext cx="7390749" cy="540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Chart" r:id="rId4" imgW="4572143" imgH="3343275" progId="Excel.Chart.8">
                  <p:embed/>
                </p:oleObj>
              </mc:Choice>
              <mc:Fallback>
                <p:oleObj name="Chart" r:id="rId4" imgW="4572143" imgH="3343275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692696"/>
                        <a:ext cx="7390749" cy="5405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PREP™ and SAP – High Stakes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3600" dirty="0" smtClean="0"/>
              <a:t>PREP™: </a:t>
            </a:r>
            <a:r>
              <a:rPr lang="en-CA" sz="3200" dirty="0" smtClean="0"/>
              <a:t>GP/FP’</a:t>
            </a:r>
            <a:r>
              <a:rPr lang="en-CA" dirty="0" smtClean="0"/>
              <a:t>s</a:t>
            </a:r>
          </a:p>
          <a:p>
            <a:r>
              <a:rPr lang="en-CA" dirty="0" smtClean="0"/>
              <a:t>MCQ</a:t>
            </a:r>
          </a:p>
          <a:p>
            <a:r>
              <a:rPr lang="en-CA" dirty="0" smtClean="0"/>
              <a:t>Standardized Patients</a:t>
            </a:r>
          </a:p>
          <a:p>
            <a:r>
              <a:rPr lang="en-CA" dirty="0" smtClean="0"/>
              <a:t>Chart – Stimulated Recall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sz="3600" dirty="0" smtClean="0"/>
              <a:t>SAP - Specialists</a:t>
            </a:r>
          </a:p>
          <a:p>
            <a:r>
              <a:rPr lang="en-CA" dirty="0" smtClean="0"/>
              <a:t>Chart review</a:t>
            </a:r>
          </a:p>
          <a:p>
            <a:r>
              <a:rPr lang="en-CA" dirty="0" smtClean="0"/>
              <a:t>Interview stakeholders</a:t>
            </a:r>
          </a:p>
          <a:p>
            <a:r>
              <a:rPr lang="en-CA" dirty="0" smtClean="0"/>
              <a:t>Directly observe in practice (clinic, OR, office)</a:t>
            </a:r>
          </a:p>
          <a:p>
            <a:r>
              <a:rPr lang="en-CA" dirty="0" smtClean="0"/>
              <a:t>Patient surveys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1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College of Physicians and Surgeons of Ontario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Provincial equivalent to State Medical Board</a:t>
            </a:r>
          </a:p>
          <a:p>
            <a:pPr lvl="1"/>
            <a:r>
              <a:rPr lang="en-CA" dirty="0" smtClean="0"/>
              <a:t>Sort of</a:t>
            </a:r>
          </a:p>
          <a:p>
            <a:r>
              <a:rPr lang="en-CA" dirty="0" smtClean="0"/>
              <a:t>Broader mandate</a:t>
            </a:r>
          </a:p>
          <a:p>
            <a:pPr lvl="1"/>
            <a:r>
              <a:rPr lang="en-CA" dirty="0" smtClean="0"/>
              <a:t>Complaints/Investigations/Discipline</a:t>
            </a:r>
          </a:p>
          <a:p>
            <a:pPr lvl="1"/>
            <a:r>
              <a:rPr lang="en-CA" dirty="0" smtClean="0"/>
              <a:t>Quality Management Division</a:t>
            </a:r>
          </a:p>
          <a:p>
            <a:pPr lvl="2"/>
            <a:r>
              <a:rPr lang="en-CA" dirty="0" smtClean="0"/>
              <a:t>Registration</a:t>
            </a:r>
          </a:p>
          <a:p>
            <a:pPr lvl="2"/>
            <a:r>
              <a:rPr lang="en-CA" dirty="0" smtClean="0"/>
              <a:t>Quality Assurance Program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88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PREP™ and SAP Categories 1 - 5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GB" dirty="0" smtClean="0"/>
              <a:t>NO </a:t>
            </a:r>
            <a:r>
              <a:rPr lang="en-GB" dirty="0"/>
              <a:t>OR MINIMAL </a:t>
            </a:r>
            <a:r>
              <a:rPr lang="en-GB" dirty="0" smtClean="0"/>
              <a:t>DEFICIENCY  </a:t>
            </a:r>
            <a:endParaRPr lang="en-CA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GB" dirty="0" smtClean="0"/>
              <a:t>MINOR </a:t>
            </a:r>
            <a:r>
              <a:rPr lang="en-GB" dirty="0"/>
              <a:t>DEFICIENCY  </a:t>
            </a:r>
            <a:endParaRPr lang="en-CA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GB" dirty="0" smtClean="0"/>
              <a:t>MODERATE </a:t>
            </a:r>
            <a:r>
              <a:rPr lang="en-GB" dirty="0"/>
              <a:t>DEFICIENCY</a:t>
            </a:r>
            <a:endParaRPr lang="en-CA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GB" dirty="0" smtClean="0"/>
              <a:t>SEVERE </a:t>
            </a:r>
            <a:r>
              <a:rPr lang="en-GB" dirty="0"/>
              <a:t>DEFICIENCY – POTENTIAL RISK TO PATIENT SAFETY</a:t>
            </a:r>
            <a:endParaRPr lang="en-CA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GB" dirty="0" smtClean="0"/>
              <a:t>CRITICAL </a:t>
            </a:r>
            <a:r>
              <a:rPr lang="en-GB" dirty="0"/>
              <a:t>DEFICIENCY – IMMEDIATE RISK TO PATIENT SAFETY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8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901323"/>
              </p:ext>
            </p:extLst>
          </p:nvPr>
        </p:nvGraphicFramePr>
        <p:xfrm>
          <a:off x="755576" y="620688"/>
          <a:ext cx="763284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Observations for Peer/PREP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Compared to their younger colleagues, physicians 70 and older:</a:t>
            </a:r>
          </a:p>
          <a:p>
            <a:pPr lvl="1"/>
            <a:r>
              <a:rPr lang="en-CA" dirty="0" smtClean="0"/>
              <a:t>More frequently have serious record-keeping deficiencies </a:t>
            </a:r>
          </a:p>
          <a:p>
            <a:pPr lvl="1"/>
            <a:r>
              <a:rPr lang="en-CA" dirty="0" smtClean="0"/>
              <a:t>More frequently have care concerns</a:t>
            </a:r>
          </a:p>
          <a:p>
            <a:r>
              <a:rPr lang="en-CA" sz="2800" dirty="0" smtClean="0"/>
              <a:t>Once </a:t>
            </a:r>
            <a:r>
              <a:rPr lang="en-CA" sz="2800" u="sng" dirty="0" smtClean="0"/>
              <a:t>identified</a:t>
            </a:r>
            <a:r>
              <a:rPr lang="en-CA" sz="2800" dirty="0" smtClean="0"/>
              <a:t> as potentially having concerns</a:t>
            </a:r>
          </a:p>
          <a:p>
            <a:pPr lvl="1"/>
            <a:r>
              <a:rPr lang="en-CA" dirty="0" smtClean="0"/>
              <a:t>Physicians older than 55 perform significantly more poorly than those &lt; 55</a:t>
            </a:r>
          </a:p>
          <a:p>
            <a:pPr lvl="1"/>
            <a:r>
              <a:rPr lang="en-CA" dirty="0" smtClean="0"/>
              <a:t>Physicians &gt; 70 may not be much worse than those 55 - 69</a:t>
            </a:r>
          </a:p>
          <a:p>
            <a:pPr marL="0" indent="0"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about public complaints/reports/investigations?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/>
          <a:lstStyle/>
          <a:p>
            <a:r>
              <a:rPr lang="en-CA" dirty="0" smtClean="0"/>
              <a:t>Complaints – 2005 – 2011</a:t>
            </a:r>
          </a:p>
          <a:p>
            <a:r>
              <a:rPr lang="en-CA" dirty="0" smtClean="0"/>
              <a:t>Coded investigations = 8030 (represents 53% of total of 15150 investigations)</a:t>
            </a:r>
          </a:p>
          <a:p>
            <a:endParaRPr lang="en-CA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97464"/>
              </p:ext>
            </p:extLst>
          </p:nvPr>
        </p:nvGraphicFramePr>
        <p:xfrm>
          <a:off x="323528" y="3284984"/>
          <a:ext cx="6912767" cy="31973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54370"/>
                <a:gridCol w="2013428"/>
                <a:gridCol w="1744969"/>
              </a:tblGrid>
              <a:tr h="637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Times New Roman"/>
                        </a:rPr>
                        <a:t>Decisions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Times New Roman"/>
                        </a:rPr>
                        <a:t>Percent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/>
                          <a:ea typeface="Times New Roman"/>
                        </a:rPr>
                        <a:t>Frequency</a:t>
                      </a:r>
                      <a:endParaRPr lang="en-C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/>
                          <a:ea typeface="Times New Roman"/>
                        </a:rPr>
                        <a:t>Committee</a:t>
                      </a:r>
                      <a:r>
                        <a:rPr lang="en-US" sz="2400" baseline="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Arial"/>
                          <a:ea typeface="Times New Roman"/>
                        </a:rPr>
                        <a:t>Action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26%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Times New Roman"/>
                        </a:rPr>
                        <a:t>2047</a:t>
                      </a:r>
                      <a:endParaRPr lang="en-C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No Action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Times New Roman"/>
                        </a:rPr>
                        <a:t>35%</a:t>
                      </a:r>
                      <a:endParaRPr lang="en-C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2839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Departmental Resolutions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19%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1558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Departmental Closures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Times New Roman"/>
                        </a:rPr>
                        <a:t>20%</a:t>
                      </a:r>
                      <a:endParaRPr lang="en-C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Times New Roman"/>
                        </a:rPr>
                        <a:t>1586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/>
                          <a:ea typeface="Times New Roman"/>
                        </a:rPr>
                        <a:t>Grand Total</a:t>
                      </a:r>
                      <a:endParaRPr lang="en-C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"/>
                          <a:ea typeface="Times New Roman"/>
                        </a:rPr>
                        <a:t>100%</a:t>
                      </a:r>
                      <a:endParaRPr lang="en-C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/>
                          <a:ea typeface="Times New Roman"/>
                        </a:rPr>
                        <a:t>8030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Committee Actions - Categories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Issues divided into</a:t>
            </a:r>
          </a:p>
          <a:p>
            <a:pPr lvl="1"/>
            <a:r>
              <a:rPr lang="en-CA" dirty="0" smtClean="0"/>
              <a:t>Clinical – Treatment, documentation, consent, prescribing, narcotics, diagnosis</a:t>
            </a:r>
          </a:p>
          <a:p>
            <a:pPr lvl="1"/>
            <a:r>
              <a:rPr lang="en-CA" dirty="0" smtClean="0"/>
              <a:t>Conduct – Sex, confidentiality, unprofessional communication, </a:t>
            </a:r>
            <a:r>
              <a:rPr lang="en-CA" dirty="0" err="1" smtClean="0"/>
              <a:t>ungovernability</a:t>
            </a:r>
            <a:r>
              <a:rPr lang="en-CA" dirty="0" smtClean="0"/>
              <a:t>, fraud, disruptiveness, money</a:t>
            </a:r>
          </a:p>
          <a:p>
            <a:pPr lvl="1"/>
            <a:r>
              <a:rPr lang="en-CA" dirty="0" smtClean="0"/>
              <a:t>Capacity – substance abuse, mental impairment (psych and cognition), physical impairment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29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Complaints/ICRC </a:t>
            </a:r>
            <a:br>
              <a:rPr lang="en-CA" dirty="0" smtClean="0"/>
            </a:br>
            <a:r>
              <a:rPr lang="en-CA" dirty="0" smtClean="0"/>
              <a:t>Committee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Refer to:</a:t>
            </a:r>
          </a:p>
          <a:p>
            <a:pPr lvl="1"/>
            <a:r>
              <a:rPr lang="en-CA" dirty="0" smtClean="0"/>
              <a:t>Incapacity hearing</a:t>
            </a:r>
          </a:p>
          <a:p>
            <a:pPr lvl="1"/>
            <a:r>
              <a:rPr lang="en-CA" dirty="0" smtClean="0"/>
              <a:t>Discipline</a:t>
            </a:r>
          </a:p>
          <a:p>
            <a:pPr lvl="1"/>
            <a:r>
              <a:rPr lang="en-CA" dirty="0" smtClean="0"/>
              <a:t>Fitness to practice</a:t>
            </a:r>
          </a:p>
          <a:p>
            <a:pPr lvl="1"/>
            <a:r>
              <a:rPr lang="en-CA" dirty="0" smtClean="0"/>
              <a:t>QA</a:t>
            </a:r>
          </a:p>
          <a:p>
            <a:pPr lvl="1"/>
            <a:r>
              <a:rPr lang="en-CA" dirty="0" smtClean="0"/>
              <a:t>SCERP</a:t>
            </a:r>
          </a:p>
          <a:p>
            <a:r>
              <a:rPr lang="en-CA" dirty="0" smtClean="0"/>
              <a:t>Undertaking</a:t>
            </a:r>
          </a:p>
          <a:p>
            <a:r>
              <a:rPr lang="en-CA" dirty="0" smtClean="0"/>
              <a:t>Cautions (written or in person)</a:t>
            </a:r>
          </a:p>
          <a:p>
            <a:r>
              <a:rPr lang="en-CA" dirty="0" smtClean="0"/>
              <a:t>Counsel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84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6261" y="642520"/>
            <a:ext cx="473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Clinical Issues Actions by Committee  </a:t>
            </a:r>
            <a:endParaRPr lang="en-CA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59818"/>
              </p:ext>
            </p:extLst>
          </p:nvPr>
        </p:nvGraphicFramePr>
        <p:xfrm>
          <a:off x="1187624" y="855369"/>
          <a:ext cx="6774098" cy="539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88941"/>
              </p:ext>
            </p:extLst>
          </p:nvPr>
        </p:nvGraphicFramePr>
        <p:xfrm>
          <a:off x="1835696" y="1412776"/>
          <a:ext cx="5430440" cy="3965378"/>
        </p:xfrm>
        <a:graphic>
          <a:graphicData uri="http://schemas.openxmlformats.org/drawingml/2006/table">
            <a:tbl>
              <a:tblPr/>
              <a:tblGrid>
                <a:gridCol w="1501556"/>
                <a:gridCol w="914482"/>
                <a:gridCol w="914482"/>
                <a:gridCol w="1049960"/>
                <a:gridCol w="1049960"/>
              </a:tblGrid>
              <a:tr h="2272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Clinical</a:t>
                      </a:r>
                    </a:p>
                  </a:txBody>
                  <a:tcPr marL="8539" marR="8539" marT="85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 =/&gt; 70 Years of Age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348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70 Years of Age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602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8539" marR="8539" marT="8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8539" marR="8539" marT="8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8539" marR="8539" marT="8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8539" marR="8539" marT="8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480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&lt;70</a:t>
                      </a:r>
                    </a:p>
                  </a:txBody>
                  <a:tcPr marL="8539" marR="8539" marT="8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39" marR="8539" marT="8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=/&gt;70</a:t>
                      </a:r>
                    </a:p>
                  </a:txBody>
                  <a:tcPr marL="8539" marR="8539" marT="8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39" marR="8539" marT="85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4">
                <a:tc>
                  <a:txBody>
                    <a:bodyPr/>
                    <a:lstStyle/>
                    <a:p>
                      <a:pPr algn="l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452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4">
                <a:tc>
                  <a:txBody>
                    <a:bodyPr/>
                    <a:lstStyle/>
                    <a:p>
                      <a:pPr algn="l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Documentation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4">
                <a:tc>
                  <a:txBody>
                    <a:bodyPr/>
                    <a:lstStyle/>
                    <a:p>
                      <a:pPr algn="l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16">
                <a:tc>
                  <a:txBody>
                    <a:bodyPr/>
                    <a:lstStyle/>
                    <a:p>
                      <a:pPr algn="l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Communication (patient care)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628">
                <a:tc>
                  <a:txBody>
                    <a:bodyPr/>
                    <a:lstStyle/>
                    <a:p>
                      <a:pPr algn="l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Prescribing Controlled Substance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393">
                <a:tc>
                  <a:txBody>
                    <a:bodyPr/>
                    <a:lstStyle/>
                    <a:p>
                      <a:pPr algn="l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Prescribing General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4">
                <a:tc>
                  <a:txBody>
                    <a:bodyPr/>
                    <a:lstStyle/>
                    <a:p>
                      <a:pPr algn="l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Consent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4">
                <a:tc>
                  <a:txBody>
                    <a:bodyPr/>
                    <a:lstStyle/>
                    <a:p>
                      <a:pPr algn="l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Diagnosis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539" marR="8539" marT="85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620688"/>
            <a:ext cx="504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Conduct Issues Considered by Committee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50863"/>
              </p:ext>
            </p:extLst>
          </p:nvPr>
        </p:nvGraphicFramePr>
        <p:xfrm>
          <a:off x="1907705" y="1628798"/>
          <a:ext cx="5184574" cy="3960442"/>
        </p:xfrm>
        <a:graphic>
          <a:graphicData uri="http://schemas.openxmlformats.org/drawingml/2006/table">
            <a:tbl>
              <a:tblPr/>
              <a:tblGrid>
                <a:gridCol w="1534130"/>
                <a:gridCol w="849672"/>
                <a:gridCol w="849672"/>
                <a:gridCol w="975550"/>
                <a:gridCol w="975550"/>
              </a:tblGrid>
              <a:tr h="2035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</a:t>
                      </a:r>
                    </a:p>
                  </a:txBody>
                  <a:tcPr marL="7717" marR="7717" marT="7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 =/&gt; 70 Years of Age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20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70 Years of Age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1554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7717" marR="7717" marT="7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7717" marR="7717" marT="7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7717" marR="7717" marT="7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7717" marR="7717" marT="7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20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&lt;70</a:t>
                      </a:r>
                    </a:p>
                  </a:txBody>
                  <a:tcPr marL="7717" marR="7717" marT="7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7" marR="7717" marT="7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=/&gt;70</a:t>
                      </a:r>
                    </a:p>
                  </a:txBody>
                  <a:tcPr marL="7717" marR="7717" marT="7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717" marR="7717" marT="77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2016">
                <a:tc>
                  <a:txBody>
                    <a:bodyPr/>
                    <a:lstStyle/>
                    <a:p>
                      <a:pPr algn="l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Sexual Impropriety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49">
                <a:tc>
                  <a:txBody>
                    <a:bodyPr/>
                    <a:lstStyle/>
                    <a:p>
                      <a:pPr algn="l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Breach of Confidentiality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49">
                <a:tc>
                  <a:txBody>
                    <a:bodyPr/>
                    <a:lstStyle/>
                    <a:p>
                      <a:pPr algn="l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Unprofessional Communication 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083">
                <a:tc>
                  <a:txBody>
                    <a:bodyPr/>
                    <a:lstStyle/>
                    <a:p>
                      <a:pPr algn="l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Ungovernability / Breach of Undertaking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49">
                <a:tc>
                  <a:txBody>
                    <a:bodyPr/>
                    <a:lstStyle/>
                    <a:p>
                      <a:pPr algn="l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OHIP Billing / Fraud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49">
                <a:tc>
                  <a:txBody>
                    <a:bodyPr/>
                    <a:lstStyle/>
                    <a:p>
                      <a:pPr algn="l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Disruptive Physician 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16">
                <a:tc>
                  <a:txBody>
                    <a:bodyPr/>
                    <a:lstStyle/>
                    <a:p>
                      <a:pPr algn="l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Conflict of Interest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16">
                <a:tc>
                  <a:txBody>
                    <a:bodyPr/>
                    <a:lstStyle/>
                    <a:p>
                      <a:pPr algn="l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Money Issues 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717" marR="7717" marT="7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447833"/>
              </p:ext>
            </p:extLst>
          </p:nvPr>
        </p:nvGraphicFramePr>
        <p:xfrm>
          <a:off x="1691680" y="476672"/>
          <a:ext cx="57153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20688"/>
            <a:ext cx="509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Capacity Issues Considered by Committee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1813"/>
              </p:ext>
            </p:extLst>
          </p:nvPr>
        </p:nvGraphicFramePr>
        <p:xfrm>
          <a:off x="1691680" y="2204864"/>
          <a:ext cx="5740401" cy="2566035"/>
        </p:xfrm>
        <a:graphic>
          <a:graphicData uri="http://schemas.openxmlformats.org/drawingml/2006/table">
            <a:tbl>
              <a:tblPr/>
              <a:tblGrid>
                <a:gridCol w="1698601"/>
                <a:gridCol w="940764"/>
                <a:gridCol w="940764"/>
                <a:gridCol w="1080136"/>
                <a:gridCol w="1080136"/>
              </a:tblGrid>
              <a:tr h="2286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Incapacity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 =/&gt; 70 Years of 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70 Years of 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=/&gt;70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Substance Abuse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Mental Impairment (Psychiatric)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Mental Impairment (Cognitive)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Physical Impairment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513695"/>
              </p:ext>
            </p:extLst>
          </p:nvPr>
        </p:nvGraphicFramePr>
        <p:xfrm>
          <a:off x="755576" y="990020"/>
          <a:ext cx="7620347" cy="505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317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20688"/>
            <a:ext cx="669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Committee Decisions by Age – 26% of all investigations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83313"/>
              </p:ext>
            </p:extLst>
          </p:nvPr>
        </p:nvGraphicFramePr>
        <p:xfrm>
          <a:off x="1691680" y="1772816"/>
          <a:ext cx="5740401" cy="3295650"/>
        </p:xfrm>
        <a:graphic>
          <a:graphicData uri="http://schemas.openxmlformats.org/drawingml/2006/table">
            <a:tbl>
              <a:tblPr/>
              <a:tblGrid>
                <a:gridCol w="1698601"/>
                <a:gridCol w="940764"/>
                <a:gridCol w="940764"/>
                <a:gridCol w="1080136"/>
                <a:gridCol w="1080136"/>
              </a:tblGrid>
              <a:tr h="2286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Committee Decisions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 =/&gt; 70 Years of 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70 Years of 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=/&gt;70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Refer to Discipline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Refer to Quality Assurance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Accept PHP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Accepted Undertaking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Caution In Person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Caution In Writing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847746"/>
              </p:ext>
            </p:extLst>
          </p:nvPr>
        </p:nvGraphicFramePr>
        <p:xfrm>
          <a:off x="971600" y="805354"/>
          <a:ext cx="7128792" cy="528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5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3200400" cy="2971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Ontario</a:t>
            </a:r>
            <a:endParaRPr lang="en-CA" dirty="0"/>
          </a:p>
        </p:txBody>
      </p:sp>
      <p:pic>
        <p:nvPicPr>
          <p:cNvPr id="6" name="Picture 4" descr="Ontario Line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556792"/>
            <a:ext cx="2212298" cy="24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Population 13 million</a:t>
            </a:r>
          </a:p>
          <a:p>
            <a:r>
              <a:rPr lang="en-CA" dirty="0" smtClean="0"/>
              <a:t>It’s big</a:t>
            </a:r>
          </a:p>
          <a:p>
            <a:r>
              <a:rPr lang="en-CA" dirty="0" smtClean="0"/>
              <a:t>Really big</a:t>
            </a:r>
          </a:p>
          <a:p>
            <a:pPr lvl="3"/>
            <a:r>
              <a:rPr lang="en-CA" sz="2800" dirty="0" smtClean="0"/>
              <a:t>30,000 physicians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169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5535741"/>
            <a:ext cx="619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 Action by Committee – 35% of all investigations</a:t>
            </a:r>
            <a:endParaRPr lang="en-CA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09995"/>
              </p:ext>
            </p:extLst>
          </p:nvPr>
        </p:nvGraphicFramePr>
        <p:xfrm>
          <a:off x="1628346" y="2564904"/>
          <a:ext cx="5740401" cy="1409700"/>
        </p:xfrm>
        <a:graphic>
          <a:graphicData uri="http://schemas.openxmlformats.org/drawingml/2006/table">
            <a:tbl>
              <a:tblPr/>
              <a:tblGrid>
                <a:gridCol w="1698601"/>
                <a:gridCol w="940764"/>
                <a:gridCol w="940764"/>
                <a:gridCol w="1080136"/>
                <a:gridCol w="1080136"/>
              </a:tblGrid>
              <a:tr h="2286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Action Decisions by 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 =/&gt; 70 Years of 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70 Years of 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=/&gt;70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Action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76450"/>
              </p:ext>
            </p:extLst>
          </p:nvPr>
        </p:nvGraphicFramePr>
        <p:xfrm>
          <a:off x="971600" y="714378"/>
          <a:ext cx="7200800" cy="537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7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620688"/>
            <a:ext cx="724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Departmental Resolutions by Age – 19% of all investigations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453164"/>
              </p:ext>
            </p:extLst>
          </p:nvPr>
        </p:nvGraphicFramePr>
        <p:xfrm>
          <a:off x="1724698" y="2420888"/>
          <a:ext cx="5740401" cy="1638300"/>
        </p:xfrm>
        <a:graphic>
          <a:graphicData uri="http://schemas.openxmlformats.org/drawingml/2006/table">
            <a:tbl>
              <a:tblPr/>
              <a:tblGrid>
                <a:gridCol w="1698601"/>
                <a:gridCol w="940764"/>
                <a:gridCol w="940764"/>
                <a:gridCol w="1080136"/>
                <a:gridCol w="1080136"/>
              </a:tblGrid>
              <a:tr h="2286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Departmental Resolution by 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 =/&gt; 70 Years of 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70 Years of 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=/&gt;70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Departmental Resolution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506899"/>
              </p:ext>
            </p:extLst>
          </p:nvPr>
        </p:nvGraphicFramePr>
        <p:xfrm>
          <a:off x="994139" y="805354"/>
          <a:ext cx="7224060" cy="528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20688"/>
            <a:ext cx="656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Departmental Closures by Age – 20% of investigations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59811"/>
              </p:ext>
            </p:extLst>
          </p:nvPr>
        </p:nvGraphicFramePr>
        <p:xfrm>
          <a:off x="1691680" y="2636912"/>
          <a:ext cx="5740401" cy="1638300"/>
        </p:xfrm>
        <a:graphic>
          <a:graphicData uri="http://schemas.openxmlformats.org/drawingml/2006/table">
            <a:tbl>
              <a:tblPr/>
              <a:tblGrid>
                <a:gridCol w="1698601"/>
                <a:gridCol w="940764"/>
                <a:gridCol w="940764"/>
                <a:gridCol w="1080136"/>
                <a:gridCol w="1080136"/>
              </a:tblGrid>
              <a:tr h="2286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Departmental Closure by 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Physicians =/&gt; 70 Years of 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70 Years of 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=/&gt;70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Departmental Closure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9172"/>
              </p:ext>
            </p:extLst>
          </p:nvPr>
        </p:nvGraphicFramePr>
        <p:xfrm>
          <a:off x="997587" y="779295"/>
          <a:ext cx="7246821" cy="538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168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Observations about Complaints and physician age – types of issues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Physicians over age 70 for which an action is necessary are more likely to have complaints related to:</a:t>
            </a:r>
          </a:p>
          <a:p>
            <a:pPr lvl="1"/>
            <a:r>
              <a:rPr lang="en-CA" dirty="0" smtClean="0"/>
              <a:t>Treatment</a:t>
            </a:r>
          </a:p>
          <a:p>
            <a:pPr lvl="1"/>
            <a:r>
              <a:rPr lang="en-CA" dirty="0" smtClean="0"/>
              <a:t>General prescribing</a:t>
            </a:r>
          </a:p>
          <a:p>
            <a:pPr lvl="1"/>
            <a:r>
              <a:rPr lang="en-CA" dirty="0" smtClean="0"/>
              <a:t>Prescribing of controlled substances</a:t>
            </a:r>
          </a:p>
          <a:p>
            <a:pPr lvl="1"/>
            <a:r>
              <a:rPr lang="en-CA" dirty="0" smtClean="0"/>
              <a:t>Unprofessional communication</a:t>
            </a:r>
          </a:p>
          <a:p>
            <a:pPr lvl="1"/>
            <a:r>
              <a:rPr lang="en-CA" dirty="0" err="1" smtClean="0"/>
              <a:t>Ungovernability</a:t>
            </a:r>
            <a:endParaRPr lang="en-CA" dirty="0" smtClean="0"/>
          </a:p>
          <a:p>
            <a:pPr lvl="1"/>
            <a:r>
              <a:rPr lang="en-CA" dirty="0" smtClean="0"/>
              <a:t>Cognitive issues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78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Observations about Complaints and physician age – types of issues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Physicians over age 70 for which an action are necessary are LESS likely to have complaints related to:</a:t>
            </a:r>
          </a:p>
          <a:p>
            <a:pPr lvl="1"/>
            <a:r>
              <a:rPr lang="en-CA" dirty="0" smtClean="0"/>
              <a:t>Confidentiality</a:t>
            </a:r>
          </a:p>
          <a:p>
            <a:pPr lvl="1"/>
            <a:r>
              <a:rPr lang="en-CA" dirty="0" smtClean="0"/>
              <a:t>Fraud</a:t>
            </a:r>
          </a:p>
          <a:p>
            <a:pPr lvl="1"/>
            <a:r>
              <a:rPr lang="en-CA" dirty="0" smtClean="0"/>
              <a:t>Disruptiveness</a:t>
            </a:r>
          </a:p>
          <a:p>
            <a:pPr lvl="1"/>
            <a:r>
              <a:rPr lang="en-CA" dirty="0" smtClean="0"/>
              <a:t>Conflict of interest</a:t>
            </a:r>
          </a:p>
          <a:p>
            <a:pPr lvl="1"/>
            <a:r>
              <a:rPr lang="en-CA" dirty="0" smtClean="0"/>
              <a:t>Substance abuse</a:t>
            </a:r>
          </a:p>
          <a:p>
            <a:pPr lvl="1"/>
            <a:r>
              <a:rPr lang="en-CA" dirty="0" smtClean="0"/>
              <a:t>Mental health issues</a:t>
            </a:r>
          </a:p>
          <a:p>
            <a:pPr lvl="1"/>
            <a:r>
              <a:rPr lang="en-CA" dirty="0" smtClean="0"/>
              <a:t>Physical health issues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91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Observations about Complaints and physician age – </a:t>
            </a:r>
            <a:r>
              <a:rPr lang="en-CA" dirty="0" smtClean="0"/>
              <a:t>committee decisions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Compared to younger peers, physicians &gt; 70 who have a complaint that requires a committee decision are more likely to…</a:t>
            </a:r>
          </a:p>
          <a:p>
            <a:pPr lvl="1"/>
            <a:r>
              <a:rPr lang="en-CA" dirty="0" smtClean="0"/>
              <a:t>…be referred to a discipline committee</a:t>
            </a:r>
          </a:p>
          <a:p>
            <a:pPr lvl="1"/>
            <a:r>
              <a:rPr lang="en-CA" dirty="0" smtClean="0"/>
              <a:t>…sign an undertaking to restrict their practice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76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Observations about Complaints and physician age – </a:t>
            </a:r>
            <a:r>
              <a:rPr lang="en-CA" dirty="0" smtClean="0"/>
              <a:t>General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Compared to younger peers, physicians &gt; 70 who have a complaint that requires a committee decision are LESS likely to…</a:t>
            </a:r>
          </a:p>
          <a:p>
            <a:pPr lvl="1"/>
            <a:r>
              <a:rPr lang="en-CA" dirty="0" smtClean="0"/>
              <a:t>…have a No Action by the committee</a:t>
            </a:r>
          </a:p>
          <a:p>
            <a:pPr lvl="1"/>
            <a:r>
              <a:rPr lang="en-CA" dirty="0" smtClean="0"/>
              <a:t>…have departmental resolution of their complaint</a:t>
            </a:r>
          </a:p>
          <a:p>
            <a:pPr lvl="1"/>
            <a:r>
              <a:rPr lang="en-CA" dirty="0" smtClean="0"/>
              <a:t>…have departmental closure of their files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9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 Consideration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Older physicians are…</a:t>
            </a:r>
          </a:p>
          <a:p>
            <a:r>
              <a:rPr lang="en-CA" sz="2800" dirty="0" smtClean="0"/>
              <a:t>…at risk of poor performance</a:t>
            </a:r>
          </a:p>
          <a:p>
            <a:pPr lvl="1"/>
            <a:r>
              <a:rPr lang="en-CA" sz="2400" dirty="0" smtClean="0"/>
              <a:t>Should likely be assessed routinely</a:t>
            </a:r>
          </a:p>
          <a:p>
            <a:pPr lvl="1"/>
            <a:r>
              <a:rPr lang="en-CA" sz="2400" dirty="0" smtClean="0"/>
              <a:t>Probably younger than age 70</a:t>
            </a:r>
          </a:p>
          <a:p>
            <a:r>
              <a:rPr lang="en-CA" sz="2800" dirty="0" smtClean="0"/>
              <a:t>…in need of ongoing education and support</a:t>
            </a:r>
          </a:p>
          <a:p>
            <a:pPr lvl="1"/>
            <a:r>
              <a:rPr lang="en-CA" sz="2400" dirty="0" smtClean="0"/>
              <a:t>Professional communication</a:t>
            </a:r>
          </a:p>
          <a:p>
            <a:pPr lvl="1"/>
            <a:r>
              <a:rPr lang="en-CA" sz="2400" dirty="0" smtClean="0"/>
              <a:t>Professionalism/Professional regulation</a:t>
            </a:r>
          </a:p>
          <a:p>
            <a:pPr lvl="1"/>
            <a:r>
              <a:rPr lang="en-CA" sz="2400" dirty="0" smtClean="0"/>
              <a:t>Current management</a:t>
            </a:r>
          </a:p>
          <a:p>
            <a:pPr lvl="1"/>
            <a:r>
              <a:rPr lang="en-CA" sz="2400" dirty="0" smtClean="0"/>
              <a:t>Prescribing, including controlled sub’s</a:t>
            </a:r>
          </a:p>
          <a:p>
            <a:r>
              <a:rPr lang="en-CA" sz="2800" dirty="0" smtClean="0"/>
              <a:t>…at risk for cognitive difficulties</a:t>
            </a:r>
          </a:p>
          <a:p>
            <a:pPr lvl="1"/>
            <a:r>
              <a:rPr lang="en-CA" sz="2400" dirty="0" smtClean="0"/>
              <a:t>Should be screened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274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438" y="332656"/>
            <a:ext cx="8229600" cy="724942"/>
          </a:xfrm>
        </p:spPr>
        <p:txBody>
          <a:bodyPr/>
          <a:lstStyle/>
          <a:p>
            <a:pPr algn="ctr"/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6021288"/>
            <a:ext cx="339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rgbClr val="030609"/>
                </a:solidFill>
                <a:hlinkClick r:id="rId2"/>
              </a:rPr>
              <a:t>Movember</a:t>
            </a:r>
            <a:r>
              <a:rPr lang="en-CA" dirty="0" smtClean="0">
                <a:solidFill>
                  <a:srgbClr val="030609"/>
                </a:solidFill>
                <a:hlinkClick r:id="rId2"/>
              </a:rPr>
              <a:t> - Canada</a:t>
            </a:r>
            <a:endParaRPr lang="en-CA" dirty="0">
              <a:solidFill>
                <a:srgbClr val="030609"/>
              </a:solidFill>
            </a:endParaRPr>
          </a:p>
        </p:txBody>
      </p:sp>
      <p:pic>
        <p:nvPicPr>
          <p:cNvPr id="8" name="Picture 7" descr="Movember Canada - Home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6" y="1196752"/>
            <a:ext cx="89783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CPSO Physician Assessments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Quality </a:t>
            </a:r>
            <a:r>
              <a:rPr lang="en-CA" dirty="0"/>
              <a:t>M</a:t>
            </a:r>
            <a:r>
              <a:rPr lang="en-CA" dirty="0" smtClean="0"/>
              <a:t>anagement Division</a:t>
            </a:r>
          </a:p>
          <a:p>
            <a:pPr lvl="1"/>
            <a:r>
              <a:rPr lang="en-CA" sz="2000" dirty="0" smtClean="0"/>
              <a:t>Peer Assessments</a:t>
            </a:r>
          </a:p>
          <a:p>
            <a:pPr lvl="1"/>
            <a:r>
              <a:rPr lang="en-CA" sz="2000" dirty="0" smtClean="0"/>
              <a:t>Registration Assessments</a:t>
            </a:r>
          </a:p>
          <a:p>
            <a:pPr lvl="1"/>
            <a:r>
              <a:rPr lang="en-CA" sz="2000" dirty="0" smtClean="0"/>
              <a:t>Physician Review Program (PREP™)</a:t>
            </a:r>
          </a:p>
          <a:p>
            <a:pPr lvl="1"/>
            <a:r>
              <a:rPr lang="en-CA" sz="2000" dirty="0" smtClean="0"/>
              <a:t>Specialties Assessment Program (SAP)</a:t>
            </a:r>
          </a:p>
          <a:p>
            <a:pPr lvl="1"/>
            <a:r>
              <a:rPr lang="en-CA" sz="2000" dirty="0" smtClean="0"/>
              <a:t>Out of Hospital Premises Inspection Program</a:t>
            </a:r>
          </a:p>
          <a:p>
            <a:pPr lvl="1"/>
            <a:r>
              <a:rPr lang="en-CA" sz="2000" dirty="0" smtClean="0"/>
              <a:t>Methadone prescribers assessments</a:t>
            </a:r>
          </a:p>
          <a:p>
            <a:pPr lvl="1"/>
            <a:r>
              <a:rPr lang="en-CA" sz="2000" dirty="0" smtClean="0"/>
              <a:t>Independent Health Facilities Assessments</a:t>
            </a:r>
            <a:endParaRPr lang="en-CA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Investigations and Resolutions</a:t>
            </a:r>
          </a:p>
          <a:p>
            <a:pPr lvl="1"/>
            <a:r>
              <a:rPr lang="en-CA" sz="2000" dirty="0" smtClean="0"/>
              <a:t>Complaints</a:t>
            </a:r>
          </a:p>
          <a:p>
            <a:pPr lvl="1"/>
            <a:r>
              <a:rPr lang="en-CA" sz="2000" dirty="0" smtClean="0"/>
              <a:t>Inspections</a:t>
            </a:r>
          </a:p>
          <a:p>
            <a:pPr lvl="1"/>
            <a:r>
              <a:rPr lang="en-CA" sz="2000" dirty="0" smtClean="0"/>
              <a:t>Registrar’s Investigations</a:t>
            </a:r>
          </a:p>
          <a:p>
            <a:pPr lvl="1"/>
            <a:r>
              <a:rPr lang="en-CA" sz="2000" dirty="0" smtClean="0"/>
              <a:t>Comprehensive Practice Assessment</a:t>
            </a:r>
          </a:p>
        </p:txBody>
      </p:sp>
    </p:spTree>
    <p:extLst>
      <p:ext uri="{BB962C8B-B14F-4D97-AF65-F5344CB8AC3E}">
        <p14:creationId xmlns:p14="http://schemas.microsoft.com/office/powerpoint/2010/main" val="10598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Objectives</a:t>
            </a:r>
            <a:br>
              <a:rPr lang="en-CA" sz="3200" smtClean="0"/>
            </a:br>
            <a:r>
              <a:rPr lang="en-CA" sz="2800" smtClean="0"/>
              <a:t>By the end of the session participants will be able to…</a:t>
            </a:r>
          </a:p>
        </p:txBody>
      </p:sp>
      <p:sp>
        <p:nvSpPr>
          <p:cNvPr id="2662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…describe differences in outcomes of peer assessments for physicians over and under age 70 in Ontario</a:t>
            </a:r>
          </a:p>
          <a:p>
            <a:r>
              <a:rPr lang="en-CA" dirty="0" smtClean="0"/>
              <a:t>…describe differences in outcomes of complaints and investigations of physicians over and under age 70 in Ontario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Peer Assessment Program:</a:t>
            </a:r>
            <a:br>
              <a:rPr lang="en-CA" smtClean="0"/>
            </a:br>
            <a:r>
              <a:rPr lang="en-CA" smtClean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1977 CPSO approved Peer Assessment Pilot</a:t>
            </a:r>
          </a:p>
          <a:p>
            <a:pPr>
              <a:defRPr/>
            </a:pPr>
            <a:r>
              <a:rPr lang="en-CA" dirty="0" smtClean="0"/>
              <a:t>Pilot </a:t>
            </a:r>
            <a:r>
              <a:rPr lang="en-CA" dirty="0"/>
              <a:t>in ‘78-79 </a:t>
            </a:r>
            <a:endParaRPr lang="en-CA" dirty="0" smtClean="0"/>
          </a:p>
          <a:p>
            <a:pPr marL="971550" lvl="1" indent="-514350">
              <a:buFont typeface="+mj-lt"/>
              <a:buAutoNum type="alphaLcPeriod"/>
              <a:defRPr/>
            </a:pPr>
            <a:r>
              <a:rPr lang="en-CA" dirty="0" smtClean="0"/>
              <a:t>to identify physicians who are practicing at an unacceptable level</a:t>
            </a:r>
          </a:p>
          <a:p>
            <a:pPr marL="971550" lvl="1" indent="-514350">
              <a:buFont typeface="+mj-lt"/>
              <a:buAutoNum type="alphaLcPeriod"/>
              <a:defRPr/>
            </a:pPr>
            <a:r>
              <a:rPr lang="en-US" dirty="0"/>
              <a:t>to designate methods of </a:t>
            </a:r>
            <a:r>
              <a:rPr lang="en-US" dirty="0" smtClean="0"/>
              <a:t>correcting the deficiencies</a:t>
            </a:r>
          </a:p>
          <a:p>
            <a:pPr marL="971550" lvl="1" indent="-514350">
              <a:buFont typeface="+mj-lt"/>
              <a:buAutoNum type="alphaLcPeriod"/>
              <a:defRPr/>
            </a:pPr>
            <a:r>
              <a:rPr lang="en-US" dirty="0"/>
              <a:t>to ensure that these </a:t>
            </a:r>
            <a:r>
              <a:rPr lang="en-US" dirty="0" smtClean="0"/>
              <a:t>methods are effective</a:t>
            </a:r>
          </a:p>
          <a:p>
            <a:pPr marL="571500" indent="-514350">
              <a:buFont typeface="+mj-lt"/>
              <a:buAutoNum type="alphaLcPeriod"/>
              <a:defRPr/>
            </a:pPr>
            <a:endParaRPr lang="en-CA" dirty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50825" y="6000750"/>
            <a:ext cx="568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hlinkClick r:id="rId2"/>
              </a:rPr>
              <a:t>McAuley RG, Paul WM et al, CAN MED ASSOC J 1990; 143 (I 1)</a:t>
            </a:r>
            <a:endParaRPr lang="en-C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Peer Assessment History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r>
              <a:rPr lang="en-CA" sz="2800" smtClean="0"/>
              <a:t>Program began in 1981</a:t>
            </a:r>
          </a:p>
          <a:p>
            <a:r>
              <a:rPr lang="en-CA" sz="2800" smtClean="0"/>
              <a:t>Data from first 5 years</a:t>
            </a:r>
          </a:p>
          <a:p>
            <a:pPr lvl="1"/>
            <a:r>
              <a:rPr lang="en-CA" smtClean="0"/>
              <a:t>923 physicians assessed</a:t>
            </a:r>
          </a:p>
          <a:p>
            <a:pPr lvl="1"/>
            <a:r>
              <a:rPr lang="en-CA" smtClean="0"/>
              <a:t>663 (72%) GP’s or FP’s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86" name="Group 710"/>
          <p:cNvGraphicFramePr>
            <a:graphicFrameLocks noGrp="1"/>
          </p:cNvGraphicFramePr>
          <p:nvPr/>
        </p:nvGraphicFramePr>
        <p:xfrm>
          <a:off x="1200150" y="966788"/>
          <a:ext cx="6743700" cy="4923790"/>
        </p:xfrm>
        <a:graphic>
          <a:graphicData uri="http://schemas.openxmlformats.org/drawingml/2006/table">
            <a:tbl>
              <a:tblPr/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914400"/>
              </a:tblGrid>
              <a:tr h="260350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Table 1: Distribution of physicians in Ontario randomly selected for assessment of office practices. 1981-85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Year: No of physicians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Type of specialist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1985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General Practitioner (GP) or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Family Physician (FP)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Internist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Surgeon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Pediatrician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Obstetrician/Gynecologist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Psychiatrist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Ophthalmologist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Orthopedic Surgeon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Otolaryngologist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Dermatologist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Urologist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Neurologist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Overall results 1981 - 86…..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424936" cy="3604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3168"/>
                <a:gridCol w="1710592"/>
                <a:gridCol w="1685588"/>
                <a:gridCol w="1685588"/>
              </a:tblGrid>
              <a:tr h="35226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Finding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Number (and %) of physicians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0042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GP’s and FP’s</a:t>
                      </a:r>
                      <a:endParaRPr lang="en-C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Specialists</a:t>
                      </a:r>
                      <a:endParaRPr lang="en-C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C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72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No major deficiencies in records or level of care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510 (77)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239 (93)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749 (82)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Deficient records but no major deficiencies in level of care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55 (8)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13 (5)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68 (7)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6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Grossly deficient  records or unsatisfactory level of care or both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97 (15)</a:t>
                      </a:r>
                      <a:endParaRPr lang="en-C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4 (2)</a:t>
                      </a:r>
                      <a:endParaRPr lang="en-C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101 (11)</a:t>
                      </a:r>
                      <a:endParaRPr lang="en-C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Total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662 (100)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256 (100</a:t>
                      </a:r>
                      <a:endParaRPr lang="en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918 (100)</a:t>
                      </a:r>
                      <a:endParaRPr lang="en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PSO Template">
  <a:themeElements>
    <a:clrScheme name="Level 12">
      <a:dk1>
        <a:srgbClr val="13253D"/>
      </a:dk1>
      <a:lt1>
        <a:srgbClr val="FFFFFF"/>
      </a:lt1>
      <a:dk2>
        <a:srgbClr val="9B151F"/>
      </a:dk2>
      <a:lt2>
        <a:srgbClr val="5E6E7B"/>
      </a:lt2>
      <a:accent1>
        <a:srgbClr val="E6A042"/>
      </a:accent1>
      <a:accent2>
        <a:srgbClr val="554359"/>
      </a:accent2>
      <a:accent3>
        <a:srgbClr val="FFFFFF"/>
      </a:accent3>
      <a:accent4>
        <a:srgbClr val="0E1E33"/>
      </a:accent4>
      <a:accent5>
        <a:srgbClr val="F0CDB0"/>
      </a:accent5>
      <a:accent6>
        <a:srgbClr val="4C3C50"/>
      </a:accent6>
      <a:hlink>
        <a:srgbClr val="A3B14F"/>
      </a:hlink>
      <a:folHlink>
        <a:srgbClr val="365664"/>
      </a:folHlink>
    </a:clrScheme>
    <a:fontScheme name="Lev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13253D"/>
        </a:dk1>
        <a:lt1>
          <a:srgbClr val="FFFFFF"/>
        </a:lt1>
        <a:dk2>
          <a:srgbClr val="9B151F"/>
        </a:dk2>
        <a:lt2>
          <a:srgbClr val="5E6E7B"/>
        </a:lt2>
        <a:accent1>
          <a:srgbClr val="FEFF9F"/>
        </a:accent1>
        <a:accent2>
          <a:srgbClr val="554359"/>
        </a:accent2>
        <a:accent3>
          <a:srgbClr val="FFFFFF"/>
        </a:accent3>
        <a:accent4>
          <a:srgbClr val="0E1E33"/>
        </a:accent4>
        <a:accent5>
          <a:srgbClr val="FEFFCD"/>
        </a:accent5>
        <a:accent6>
          <a:srgbClr val="4C3C50"/>
        </a:accent6>
        <a:hlink>
          <a:srgbClr val="A3B14F"/>
        </a:hlink>
        <a:folHlink>
          <a:srgbClr val="4871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13253D"/>
        </a:dk1>
        <a:lt1>
          <a:srgbClr val="FFFFFF"/>
        </a:lt1>
        <a:dk2>
          <a:srgbClr val="9B151F"/>
        </a:dk2>
        <a:lt2>
          <a:srgbClr val="5E6E7B"/>
        </a:lt2>
        <a:accent1>
          <a:srgbClr val="E6A042"/>
        </a:accent1>
        <a:accent2>
          <a:srgbClr val="554359"/>
        </a:accent2>
        <a:accent3>
          <a:srgbClr val="FFFFFF"/>
        </a:accent3>
        <a:accent4>
          <a:srgbClr val="0E1E33"/>
        </a:accent4>
        <a:accent5>
          <a:srgbClr val="F0CDB0"/>
        </a:accent5>
        <a:accent6>
          <a:srgbClr val="4C3C50"/>
        </a:accent6>
        <a:hlink>
          <a:srgbClr val="A3B14F"/>
        </a:hlink>
        <a:folHlink>
          <a:srgbClr val="4871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13253D"/>
        </a:dk1>
        <a:lt1>
          <a:srgbClr val="FFFFFF"/>
        </a:lt1>
        <a:dk2>
          <a:srgbClr val="9B151F"/>
        </a:dk2>
        <a:lt2>
          <a:srgbClr val="5E6E7B"/>
        </a:lt2>
        <a:accent1>
          <a:srgbClr val="E6A042"/>
        </a:accent1>
        <a:accent2>
          <a:srgbClr val="554359"/>
        </a:accent2>
        <a:accent3>
          <a:srgbClr val="FFFFFF"/>
        </a:accent3>
        <a:accent4>
          <a:srgbClr val="0E1E33"/>
        </a:accent4>
        <a:accent5>
          <a:srgbClr val="F0CDB0"/>
        </a:accent5>
        <a:accent6>
          <a:srgbClr val="4C3C50"/>
        </a:accent6>
        <a:hlink>
          <a:srgbClr val="487184"/>
        </a:hlink>
        <a:folHlink>
          <a:srgbClr val="A3B1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13253D"/>
        </a:dk1>
        <a:lt1>
          <a:srgbClr val="FFFFFF"/>
        </a:lt1>
        <a:dk2>
          <a:srgbClr val="9B151F"/>
        </a:dk2>
        <a:lt2>
          <a:srgbClr val="5E6E7B"/>
        </a:lt2>
        <a:accent1>
          <a:srgbClr val="E6A042"/>
        </a:accent1>
        <a:accent2>
          <a:srgbClr val="554359"/>
        </a:accent2>
        <a:accent3>
          <a:srgbClr val="FFFFFF"/>
        </a:accent3>
        <a:accent4>
          <a:srgbClr val="0E1E33"/>
        </a:accent4>
        <a:accent5>
          <a:srgbClr val="F0CDB0"/>
        </a:accent5>
        <a:accent6>
          <a:srgbClr val="4C3C50"/>
        </a:accent6>
        <a:hlink>
          <a:srgbClr val="A3B14F"/>
        </a:hlink>
        <a:folHlink>
          <a:srgbClr val="365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PSO Template">
  <a:themeElements>
    <a:clrScheme name="Level 12">
      <a:dk1>
        <a:srgbClr val="13253D"/>
      </a:dk1>
      <a:lt1>
        <a:srgbClr val="FFFFFF"/>
      </a:lt1>
      <a:dk2>
        <a:srgbClr val="9B151F"/>
      </a:dk2>
      <a:lt2>
        <a:srgbClr val="5E6E7B"/>
      </a:lt2>
      <a:accent1>
        <a:srgbClr val="E6A042"/>
      </a:accent1>
      <a:accent2>
        <a:srgbClr val="554359"/>
      </a:accent2>
      <a:accent3>
        <a:srgbClr val="FFFFFF"/>
      </a:accent3>
      <a:accent4>
        <a:srgbClr val="0E1E33"/>
      </a:accent4>
      <a:accent5>
        <a:srgbClr val="F0CDB0"/>
      </a:accent5>
      <a:accent6>
        <a:srgbClr val="4C3C50"/>
      </a:accent6>
      <a:hlink>
        <a:srgbClr val="A3B14F"/>
      </a:hlink>
      <a:folHlink>
        <a:srgbClr val="365664"/>
      </a:folHlink>
    </a:clrScheme>
    <a:fontScheme name="Lev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13253D"/>
        </a:dk1>
        <a:lt1>
          <a:srgbClr val="FFFFFF"/>
        </a:lt1>
        <a:dk2>
          <a:srgbClr val="9B151F"/>
        </a:dk2>
        <a:lt2>
          <a:srgbClr val="5E6E7B"/>
        </a:lt2>
        <a:accent1>
          <a:srgbClr val="FEFF9F"/>
        </a:accent1>
        <a:accent2>
          <a:srgbClr val="554359"/>
        </a:accent2>
        <a:accent3>
          <a:srgbClr val="FFFFFF"/>
        </a:accent3>
        <a:accent4>
          <a:srgbClr val="0E1E33"/>
        </a:accent4>
        <a:accent5>
          <a:srgbClr val="FEFFCD"/>
        </a:accent5>
        <a:accent6>
          <a:srgbClr val="4C3C50"/>
        </a:accent6>
        <a:hlink>
          <a:srgbClr val="A3B14F"/>
        </a:hlink>
        <a:folHlink>
          <a:srgbClr val="4871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13253D"/>
        </a:dk1>
        <a:lt1>
          <a:srgbClr val="FFFFFF"/>
        </a:lt1>
        <a:dk2>
          <a:srgbClr val="9B151F"/>
        </a:dk2>
        <a:lt2>
          <a:srgbClr val="5E6E7B"/>
        </a:lt2>
        <a:accent1>
          <a:srgbClr val="E6A042"/>
        </a:accent1>
        <a:accent2>
          <a:srgbClr val="554359"/>
        </a:accent2>
        <a:accent3>
          <a:srgbClr val="FFFFFF"/>
        </a:accent3>
        <a:accent4>
          <a:srgbClr val="0E1E33"/>
        </a:accent4>
        <a:accent5>
          <a:srgbClr val="F0CDB0"/>
        </a:accent5>
        <a:accent6>
          <a:srgbClr val="4C3C50"/>
        </a:accent6>
        <a:hlink>
          <a:srgbClr val="A3B14F"/>
        </a:hlink>
        <a:folHlink>
          <a:srgbClr val="4871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13253D"/>
        </a:dk1>
        <a:lt1>
          <a:srgbClr val="FFFFFF"/>
        </a:lt1>
        <a:dk2>
          <a:srgbClr val="9B151F"/>
        </a:dk2>
        <a:lt2>
          <a:srgbClr val="5E6E7B"/>
        </a:lt2>
        <a:accent1>
          <a:srgbClr val="E6A042"/>
        </a:accent1>
        <a:accent2>
          <a:srgbClr val="554359"/>
        </a:accent2>
        <a:accent3>
          <a:srgbClr val="FFFFFF"/>
        </a:accent3>
        <a:accent4>
          <a:srgbClr val="0E1E33"/>
        </a:accent4>
        <a:accent5>
          <a:srgbClr val="F0CDB0"/>
        </a:accent5>
        <a:accent6>
          <a:srgbClr val="4C3C50"/>
        </a:accent6>
        <a:hlink>
          <a:srgbClr val="487184"/>
        </a:hlink>
        <a:folHlink>
          <a:srgbClr val="A3B1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13253D"/>
        </a:dk1>
        <a:lt1>
          <a:srgbClr val="FFFFFF"/>
        </a:lt1>
        <a:dk2>
          <a:srgbClr val="9B151F"/>
        </a:dk2>
        <a:lt2>
          <a:srgbClr val="5E6E7B"/>
        </a:lt2>
        <a:accent1>
          <a:srgbClr val="E6A042"/>
        </a:accent1>
        <a:accent2>
          <a:srgbClr val="554359"/>
        </a:accent2>
        <a:accent3>
          <a:srgbClr val="FFFFFF"/>
        </a:accent3>
        <a:accent4>
          <a:srgbClr val="0E1E33"/>
        </a:accent4>
        <a:accent5>
          <a:srgbClr val="F0CDB0"/>
        </a:accent5>
        <a:accent6>
          <a:srgbClr val="4C3C50"/>
        </a:accent6>
        <a:hlink>
          <a:srgbClr val="A3B14F"/>
        </a:hlink>
        <a:folHlink>
          <a:srgbClr val="365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1737</Words>
  <Application>Microsoft Office PowerPoint</Application>
  <PresentationFormat>On-screen Show (4:3)</PresentationFormat>
  <Paragraphs>652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CPSO Template</vt:lpstr>
      <vt:lpstr>Pushpin</vt:lpstr>
      <vt:lpstr>1_CPSO Template</vt:lpstr>
      <vt:lpstr>Chart</vt:lpstr>
      <vt:lpstr>Assessment Of The Aging Physician: The Ontario Experience</vt:lpstr>
      <vt:lpstr>College of Physicians and Surgeons of Ontario</vt:lpstr>
      <vt:lpstr>Ontario</vt:lpstr>
      <vt:lpstr>CPSO Physician Assessments</vt:lpstr>
      <vt:lpstr>Objectives By the end of the session participants will be able to…</vt:lpstr>
      <vt:lpstr>Peer Assessment Program: A Brief History</vt:lpstr>
      <vt:lpstr>Peer Assessment History</vt:lpstr>
      <vt:lpstr>PowerPoint Presentation</vt:lpstr>
      <vt:lpstr>Overall results 1981 - 86…..</vt:lpstr>
      <vt:lpstr>Results Based on Age, Membership in CFPC and Practice Type (1981 – 86)</vt:lpstr>
      <vt:lpstr>Relationship between quality of record keeping and quality of care</vt:lpstr>
      <vt:lpstr>Peer Assessment Currently</vt:lpstr>
      <vt:lpstr>Data Review</vt:lpstr>
      <vt:lpstr>Peer Assessment Categories</vt:lpstr>
      <vt:lpstr>PowerPoint Presentation</vt:lpstr>
      <vt:lpstr>PowerPoint Presentation</vt:lpstr>
      <vt:lpstr>PowerPoint Presentation</vt:lpstr>
      <vt:lpstr>PowerPoint Presentation</vt:lpstr>
      <vt:lpstr>PREP™ and SAP – High Stakes Assessment</vt:lpstr>
      <vt:lpstr>PREP™ and SAP Categories 1 - 5</vt:lpstr>
      <vt:lpstr>PowerPoint Presentation</vt:lpstr>
      <vt:lpstr>Observations for Peer/PREP</vt:lpstr>
      <vt:lpstr>What about public complaints/reports/investigations?</vt:lpstr>
      <vt:lpstr>Committee Actions - Categories </vt:lpstr>
      <vt:lpstr>Complaints/ICRC  Committee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Observations about Complaints and physician age – types of issues</vt:lpstr>
      <vt:lpstr>Observations about Complaints and physician age – types of issues</vt:lpstr>
      <vt:lpstr>Observations about Complaints and physician age – committee decisions</vt:lpstr>
      <vt:lpstr>Observations about Complaints and physician age – General</vt:lpstr>
      <vt:lpstr>For Consideration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The Aging Physician: The Ontario Experience</dc:title>
  <dc:creator>Bill McCauley</dc:creator>
  <cp:lastModifiedBy>Bill McCauley</cp:lastModifiedBy>
  <cp:revision>50</cp:revision>
  <dcterms:created xsi:type="dcterms:W3CDTF">2011-10-12T17:54:10Z</dcterms:created>
  <dcterms:modified xsi:type="dcterms:W3CDTF">2011-11-10T15:18:07Z</dcterms:modified>
</cp:coreProperties>
</file>