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7"/>
  </p:notesMasterIdLst>
  <p:handoutMasterIdLst>
    <p:handoutMasterId r:id="rId38"/>
  </p:handoutMasterIdLst>
  <p:sldIdLst>
    <p:sldId id="306" r:id="rId2"/>
    <p:sldId id="308" r:id="rId3"/>
    <p:sldId id="307" r:id="rId4"/>
    <p:sldId id="334" r:id="rId5"/>
    <p:sldId id="309" r:id="rId6"/>
    <p:sldId id="310" r:id="rId7"/>
    <p:sldId id="346" r:id="rId8"/>
    <p:sldId id="347" r:id="rId9"/>
    <p:sldId id="324" r:id="rId10"/>
    <p:sldId id="311" r:id="rId11"/>
    <p:sldId id="352" r:id="rId12"/>
    <p:sldId id="314" r:id="rId13"/>
    <p:sldId id="315" r:id="rId14"/>
    <p:sldId id="319" r:id="rId15"/>
    <p:sldId id="329" r:id="rId16"/>
    <p:sldId id="330" r:id="rId17"/>
    <p:sldId id="335" r:id="rId18"/>
    <p:sldId id="326" r:id="rId19"/>
    <p:sldId id="332" r:id="rId20"/>
    <p:sldId id="333" r:id="rId21"/>
    <p:sldId id="318" r:id="rId22"/>
    <p:sldId id="322" r:id="rId23"/>
    <p:sldId id="316" r:id="rId24"/>
    <p:sldId id="323" r:id="rId25"/>
    <p:sldId id="336" r:id="rId26"/>
    <p:sldId id="325" r:id="rId27"/>
    <p:sldId id="327" r:id="rId28"/>
    <p:sldId id="328" r:id="rId29"/>
    <p:sldId id="351" r:id="rId30"/>
    <p:sldId id="343" r:id="rId31"/>
    <p:sldId id="344" r:id="rId32"/>
    <p:sldId id="339" r:id="rId33"/>
    <p:sldId id="341" r:id="rId34"/>
    <p:sldId id="348" r:id="rId35"/>
    <p:sldId id="353"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6" autoAdjust="0"/>
    <p:restoredTop sz="81705" autoAdjust="0"/>
  </p:normalViewPr>
  <p:slideViewPr>
    <p:cSldViewPr>
      <p:cViewPr varScale="1">
        <p:scale>
          <a:sx n="81" d="100"/>
          <a:sy n="81" d="100"/>
        </p:scale>
        <p:origin x="-582" y="-90"/>
      </p:cViewPr>
      <p:guideLst>
        <p:guide orient="horz" pos="2160"/>
        <p:guide pos="2880"/>
      </p:guideLst>
    </p:cSldViewPr>
  </p:slideViewPr>
  <p:notesTextViewPr>
    <p:cViewPr>
      <p:scale>
        <a:sx n="3" d="2"/>
        <a:sy n="3" d="2"/>
      </p:scale>
      <p:origin x="0" y="0"/>
    </p:cViewPr>
  </p:notesTextViewPr>
  <p:sorterViewPr>
    <p:cViewPr>
      <p:scale>
        <a:sx n="100" d="100"/>
        <a:sy n="100" d="100"/>
      </p:scale>
      <p:origin x="0" y="-70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66D9A554-4E7C-45E0-94AF-009AF0437CEE}" type="datetimeFigureOut">
              <a:rPr lang="en-US" smtClean="0"/>
              <a:t>11/8/2016</a:t>
            </a:fld>
            <a:endParaRPr lang="en-US" dirty="0"/>
          </a:p>
        </p:txBody>
      </p:sp>
      <p:sp>
        <p:nvSpPr>
          <p:cNvPr id="4" name="Footer Placeholder 3"/>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829478F4-7704-4CBB-BF95-FC2104C49280}" type="slidenum">
              <a:rPr lang="en-US" smtClean="0"/>
              <a:t>‹#›</a:t>
            </a:fld>
            <a:endParaRPr lang="en-US" dirty="0"/>
          </a:p>
        </p:txBody>
      </p:sp>
    </p:spTree>
    <p:extLst>
      <p:ext uri="{BB962C8B-B14F-4D97-AF65-F5344CB8AC3E}">
        <p14:creationId xmlns:p14="http://schemas.microsoft.com/office/powerpoint/2010/main" val="1481172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BD646B8D-F6D5-497F-A28A-19B40B8A0B39}" type="datetimeFigureOut">
              <a:rPr lang="en-US" smtClean="0"/>
              <a:t>11/8/2016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A78DA0A5-6883-4803-99C8-5EBCCA1087AA}" type="slidenum">
              <a:rPr lang="en-US" smtClean="0"/>
              <a:t>‹#›</a:t>
            </a:fld>
            <a:endParaRPr lang="en-US" dirty="0"/>
          </a:p>
        </p:txBody>
      </p:sp>
    </p:spTree>
    <p:extLst>
      <p:ext uri="{BB962C8B-B14F-4D97-AF65-F5344CB8AC3E}">
        <p14:creationId xmlns:p14="http://schemas.microsoft.com/office/powerpoint/2010/main" val="365085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8DA0A5-6883-4803-99C8-5EBCCA1087AA}" type="slidenum">
              <a:rPr lang="en-US" smtClean="0"/>
              <a:t>1</a:t>
            </a:fld>
            <a:endParaRPr lang="en-US" dirty="0"/>
          </a:p>
        </p:txBody>
      </p:sp>
    </p:spTree>
    <p:extLst>
      <p:ext uri="{BB962C8B-B14F-4D97-AF65-F5344CB8AC3E}">
        <p14:creationId xmlns:p14="http://schemas.microsoft.com/office/powerpoint/2010/main" val="174310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8DA0A5-6883-4803-99C8-5EBCCA1087AA}" type="slidenum">
              <a:rPr lang="en-US" smtClean="0"/>
              <a:t>9</a:t>
            </a:fld>
            <a:endParaRPr lang="en-US" dirty="0"/>
          </a:p>
        </p:txBody>
      </p:sp>
    </p:spTree>
    <p:extLst>
      <p:ext uri="{BB962C8B-B14F-4D97-AF65-F5344CB8AC3E}">
        <p14:creationId xmlns:p14="http://schemas.microsoft.com/office/powerpoint/2010/main" val="1446425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8DA0A5-6883-4803-99C8-5EBCCA1087AA}" type="slidenum">
              <a:rPr lang="en-US" smtClean="0"/>
              <a:t>13</a:t>
            </a:fld>
            <a:endParaRPr lang="en-US" dirty="0"/>
          </a:p>
        </p:txBody>
      </p:sp>
    </p:spTree>
    <p:extLst>
      <p:ext uri="{BB962C8B-B14F-4D97-AF65-F5344CB8AC3E}">
        <p14:creationId xmlns:p14="http://schemas.microsoft.com/office/powerpoint/2010/main" val="24606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8DA0A5-6883-4803-99C8-5EBCCA1087AA}" type="slidenum">
              <a:rPr lang="en-US" smtClean="0"/>
              <a:t>24</a:t>
            </a:fld>
            <a:endParaRPr lang="en-US" dirty="0"/>
          </a:p>
        </p:txBody>
      </p:sp>
    </p:spTree>
    <p:extLst>
      <p:ext uri="{BB962C8B-B14F-4D97-AF65-F5344CB8AC3E}">
        <p14:creationId xmlns:p14="http://schemas.microsoft.com/office/powerpoint/2010/main" val="1213230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11/8/2016</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11/8/2016</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11/8/2016</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dirty="0">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11/8/2016</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xperts.umich.edu/en/persons/richard-v-harris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direct.com/science/article/pii/S088761770400076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ncbi.nlm.nih.gov/pubmed/2758400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ppph.org/cppph/wp-content/uploads/2015/07/assessing-late-career-practitioners-adopted-by-cppph-changes-6-10-15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pe.memberlodge.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990601"/>
            <a:ext cx="7772400" cy="2591762"/>
          </a:xfrm>
        </p:spPr>
        <p:txBody>
          <a:bodyPr>
            <a:normAutofit fontScale="90000"/>
          </a:bodyPr>
          <a:lstStyle/>
          <a:p>
            <a:pPr algn="ctr"/>
            <a:r>
              <a:rPr lang="en-US" dirty="0">
                <a:effectLst/>
              </a:rPr>
              <a:t> </a:t>
            </a:r>
            <a:br>
              <a:rPr lang="en-US" dirty="0">
                <a:effectLst/>
              </a:rPr>
            </a:br>
            <a:r>
              <a:rPr lang="en-US" dirty="0"/>
              <a:t>Assessing the Aging Physician: Policies and Processes</a:t>
            </a:r>
            <a:br>
              <a:rPr lang="en-US" dirty="0"/>
            </a:br>
            <a:endParaRPr lang="en-US" dirty="0"/>
          </a:p>
        </p:txBody>
      </p:sp>
      <p:sp>
        <p:nvSpPr>
          <p:cNvPr id="4" name="Subtitle 3"/>
          <p:cNvSpPr>
            <a:spLocks noGrp="1"/>
          </p:cNvSpPr>
          <p:nvPr>
            <p:ph type="subTitle" idx="1"/>
          </p:nvPr>
        </p:nvSpPr>
        <p:spPr>
          <a:xfrm>
            <a:off x="685800" y="3525414"/>
            <a:ext cx="7772400" cy="1199704"/>
          </a:xfrm>
        </p:spPr>
        <p:txBody>
          <a:bodyPr>
            <a:normAutofit fontScale="70000" lnSpcReduction="20000"/>
          </a:bodyPr>
          <a:lstStyle/>
          <a:p>
            <a:r>
              <a:rPr lang="en-US" dirty="0"/>
              <a:t>Coalition for Physician Enhancement (CPE</a:t>
            </a:r>
            <a:r>
              <a:rPr lang="en-US" dirty="0" smtClean="0"/>
              <a:t>)</a:t>
            </a:r>
          </a:p>
          <a:p>
            <a:r>
              <a:rPr lang="en-US" dirty="0" smtClean="0"/>
              <a:t> </a:t>
            </a:r>
            <a:r>
              <a:rPr lang="en-US" dirty="0"/>
              <a:t>Webinar Series Presentation #2</a:t>
            </a:r>
            <a:r>
              <a:rPr lang="en-US" dirty="0" smtClean="0"/>
              <a:t>!</a:t>
            </a:r>
          </a:p>
          <a:p>
            <a:r>
              <a:rPr lang="en-US" dirty="0" smtClean="0"/>
              <a:t>November 8, 2016</a:t>
            </a:r>
            <a:r>
              <a:rPr lang="en-US" dirty="0"/>
              <a:t/>
            </a:r>
            <a:br>
              <a:rPr lang="en-US" dirty="0"/>
            </a:b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3048000"/>
            <a:ext cx="1828800" cy="1828800"/>
          </a:xfrm>
          <a:prstGeom prst="rect">
            <a:avLst/>
          </a:prstGeom>
        </p:spPr>
      </p:pic>
    </p:spTree>
    <p:extLst>
      <p:ext uri="{BB962C8B-B14F-4D97-AF65-F5344CB8AC3E}">
        <p14:creationId xmlns:p14="http://schemas.microsoft.com/office/powerpoint/2010/main" val="2149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r>
              <a:rPr lang="en-US" dirty="0" smtClean="0"/>
              <a:t>As </a:t>
            </a:r>
            <a:r>
              <a:rPr lang="en-US" dirty="0"/>
              <a:t>a self-regulated profession, medicine is granted substantial societal privilege and, in return, is expected to set standards for entering practice, for sustaining privilege to practice, and for sanctioning and removing from practice physicians (5%–10%) who neglect or abuse that privilege.</a:t>
            </a:r>
          </a:p>
          <a:p>
            <a:pPr algn="ctr"/>
            <a:endParaRPr lang="en-US" dirty="0"/>
          </a:p>
        </p:txBody>
      </p:sp>
      <p:sp>
        <p:nvSpPr>
          <p:cNvPr id="3" name="Title 2"/>
          <p:cNvSpPr>
            <a:spLocks noGrp="1"/>
          </p:cNvSpPr>
          <p:nvPr>
            <p:ph type="title"/>
          </p:nvPr>
        </p:nvSpPr>
        <p:spPr>
          <a:xfrm>
            <a:off x="457200" y="274638"/>
            <a:ext cx="8229600" cy="1554162"/>
          </a:xfrm>
        </p:spPr>
        <p:txBody>
          <a:bodyPr>
            <a:normAutofit/>
          </a:bodyPr>
          <a:lstStyle/>
          <a:p>
            <a:r>
              <a:rPr lang="en-US" sz="3800" dirty="0"/>
              <a:t>Responsibility</a:t>
            </a:r>
            <a:r>
              <a:rPr lang="en-US" sz="3800" dirty="0" smtClean="0"/>
              <a:t>: Societal/Professional </a:t>
            </a:r>
            <a:r>
              <a:rPr lang="en-US" sz="3400" dirty="0"/>
              <a:t>Contract </a:t>
            </a:r>
            <a:r>
              <a:rPr lang="en-US" sz="3400" dirty="0" smtClean="0"/>
              <a:t> - 19th </a:t>
            </a:r>
            <a:r>
              <a:rPr lang="en-US" sz="3400" dirty="0"/>
              <a:t>Century</a:t>
            </a:r>
          </a:p>
        </p:txBody>
      </p:sp>
    </p:spTree>
    <p:extLst>
      <p:ext uri="{BB962C8B-B14F-4D97-AF65-F5344CB8AC3E}">
        <p14:creationId xmlns:p14="http://schemas.microsoft.com/office/powerpoint/2010/main" val="4282341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Physician Responsibility to Profession</a:t>
            </a:r>
          </a:p>
        </p:txBody>
      </p:sp>
      <p:sp>
        <p:nvSpPr>
          <p:cNvPr id="4" name="Content Placeholder 6"/>
          <p:cNvSpPr>
            <a:spLocks noGrp="1"/>
          </p:cNvSpPr>
          <p:nvPr>
            <p:ph idx="1"/>
          </p:nvPr>
        </p:nvSpPr>
        <p:spPr>
          <a:xfrm>
            <a:off x="3886200" y="1295400"/>
            <a:ext cx="4800600" cy="4953000"/>
          </a:xfrm>
        </p:spPr>
        <p:txBody>
          <a:bodyPr>
            <a:normAutofit/>
          </a:bodyPr>
          <a:lstStyle/>
          <a:p>
            <a:pPr indent="0">
              <a:buNone/>
            </a:pPr>
            <a:r>
              <a:rPr lang="en-US" sz="2800" dirty="0"/>
              <a:t>of physician responders agreed that impaired or incompetent physicians should be reported to the appropriate authorities</a:t>
            </a:r>
          </a:p>
          <a:p>
            <a:pPr marL="0" indent="0">
              <a:buNone/>
            </a:pPr>
            <a:endParaRPr lang="en-US" sz="2800" dirty="0"/>
          </a:p>
          <a:p>
            <a:pPr indent="0">
              <a:buNone/>
            </a:pPr>
            <a:r>
              <a:rPr lang="en-US" sz="2800" dirty="0"/>
              <a:t>reported that they had encountered such colleagues and failed to report incompetent colleagues</a:t>
            </a:r>
          </a:p>
          <a:p>
            <a:endParaRPr lang="en-US" dirty="0"/>
          </a:p>
        </p:txBody>
      </p:sp>
      <p:sp>
        <p:nvSpPr>
          <p:cNvPr id="5" name="Content Placeholder 4"/>
          <p:cNvSpPr txBox="1">
            <a:spLocks/>
          </p:cNvSpPr>
          <p:nvPr/>
        </p:nvSpPr>
        <p:spPr>
          <a:xfrm>
            <a:off x="1676400" y="1295400"/>
            <a:ext cx="1905000" cy="3941763"/>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r">
              <a:buFont typeface="Wingdings 3"/>
              <a:buNone/>
            </a:pPr>
            <a:r>
              <a:rPr lang="en-US" sz="4000" dirty="0" smtClean="0"/>
              <a:t>96%</a:t>
            </a:r>
          </a:p>
          <a:p>
            <a:pPr algn="r"/>
            <a:endParaRPr lang="en-US" sz="4000" dirty="0" smtClean="0"/>
          </a:p>
          <a:p>
            <a:pPr algn="r"/>
            <a:endParaRPr lang="en-US" sz="4000" dirty="0" smtClean="0"/>
          </a:p>
          <a:p>
            <a:pPr algn="r"/>
            <a:endParaRPr lang="en-US" sz="4000" dirty="0" smtClean="0"/>
          </a:p>
          <a:p>
            <a:pPr marL="109728" indent="0" algn="r">
              <a:buFont typeface="Wingdings 3"/>
              <a:buNone/>
            </a:pPr>
            <a:r>
              <a:rPr lang="en-US" sz="4000" dirty="0" smtClean="0"/>
              <a:t>46%</a:t>
            </a:r>
            <a:endParaRPr lang="en-US" sz="4000" dirty="0"/>
          </a:p>
        </p:txBody>
      </p:sp>
    </p:spTree>
    <p:extLst>
      <p:ext uri="{BB962C8B-B14F-4D97-AF65-F5344CB8AC3E}">
        <p14:creationId xmlns:p14="http://schemas.microsoft.com/office/powerpoint/2010/main" val="788219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547872"/>
          </a:xfrm>
        </p:spPr>
        <p:txBody>
          <a:bodyPr>
            <a:normAutofit lnSpcReduction="10000"/>
          </a:bodyPr>
          <a:lstStyle/>
          <a:p>
            <a:pPr marL="109728" indent="0">
              <a:buNone/>
            </a:pPr>
            <a:r>
              <a:rPr lang="en-US" dirty="0" smtClean="0"/>
              <a:t>...a number of studies found </a:t>
            </a:r>
            <a:r>
              <a:rPr lang="en-US" dirty="0"/>
              <a:t>the worst accuracy in self-assessment </a:t>
            </a:r>
            <a:r>
              <a:rPr lang="en-US" dirty="0" smtClean="0"/>
              <a:t>among </a:t>
            </a:r>
            <a:r>
              <a:rPr lang="en-US" dirty="0"/>
              <a:t>physicians who were the least skilled and those who were the most confident. These results are consistent with those found in other professions</a:t>
            </a:r>
            <a:r>
              <a:rPr lang="en-US" dirty="0" smtClean="0"/>
              <a:t>.</a:t>
            </a:r>
          </a:p>
          <a:p>
            <a:pPr marL="109728" indent="0">
              <a:buNone/>
            </a:pPr>
            <a:endParaRPr lang="en-US" dirty="0" smtClean="0"/>
          </a:p>
          <a:p>
            <a:pPr marL="109728" indent="0">
              <a:buNone/>
            </a:pPr>
            <a:r>
              <a:rPr lang="en-US" dirty="0" smtClean="0"/>
              <a:t> Conclusions</a:t>
            </a:r>
            <a:r>
              <a:rPr lang="en-US" dirty="0"/>
              <a:t>: While suboptimal in quality, the preponderance of evidence suggests that physicians have a limited ability to accurately self-assess. </a:t>
            </a:r>
          </a:p>
        </p:txBody>
      </p:sp>
      <p:sp>
        <p:nvSpPr>
          <p:cNvPr id="3" name="Title 2"/>
          <p:cNvSpPr>
            <a:spLocks noGrp="1"/>
          </p:cNvSpPr>
          <p:nvPr>
            <p:ph type="title"/>
          </p:nvPr>
        </p:nvSpPr>
        <p:spPr/>
        <p:txBody>
          <a:bodyPr/>
          <a:lstStyle/>
          <a:p>
            <a:r>
              <a:rPr lang="en-US" dirty="0" smtClean="0"/>
              <a:t>Physician Self- Awareness</a:t>
            </a:r>
            <a:endParaRPr lang="en-US" dirty="0"/>
          </a:p>
        </p:txBody>
      </p:sp>
      <p:sp>
        <p:nvSpPr>
          <p:cNvPr id="4" name="TextBox 3"/>
          <p:cNvSpPr txBox="1"/>
          <p:nvPr/>
        </p:nvSpPr>
        <p:spPr>
          <a:xfrm>
            <a:off x="1258824" y="5257800"/>
            <a:ext cx="7391400" cy="738664"/>
          </a:xfrm>
          <a:prstGeom prst="rect">
            <a:avLst/>
          </a:prstGeom>
          <a:noFill/>
        </p:spPr>
        <p:txBody>
          <a:bodyPr wrap="square" rtlCol="0">
            <a:spAutoFit/>
          </a:bodyPr>
          <a:lstStyle/>
          <a:p>
            <a:r>
              <a:rPr lang="en-US" sz="1400" b="1" dirty="0"/>
              <a:t>Accuracy of physician self-assessment compared with observed measures of competence: A systematic </a:t>
            </a:r>
            <a:r>
              <a:rPr lang="en-US" sz="1400" b="1" dirty="0" smtClean="0"/>
              <a:t>review; </a:t>
            </a:r>
            <a:r>
              <a:rPr lang="en-US" sz="1400" dirty="0" smtClean="0"/>
              <a:t>David </a:t>
            </a:r>
            <a:r>
              <a:rPr lang="en-US" sz="1400" dirty="0"/>
              <a:t>A. Davis ; Paul E. Mazmanian ; Michael Fordis ; </a:t>
            </a:r>
            <a:r>
              <a:rPr lang="en-US" sz="1400" dirty="0">
                <a:hlinkClick r:id="rId2"/>
              </a:rPr>
              <a:t>R. Van Harrison</a:t>
            </a:r>
            <a:r>
              <a:rPr lang="en-US" sz="1400" dirty="0"/>
              <a:t> ; Kevin E. Thorpe ; Laure </a:t>
            </a:r>
            <a:r>
              <a:rPr lang="en-US" sz="1400" dirty="0" smtClean="0"/>
              <a:t>Perrier JAMA,  September 2006</a:t>
            </a:r>
            <a:endParaRPr lang="en-US" sz="1400" dirty="0"/>
          </a:p>
        </p:txBody>
      </p:sp>
    </p:spTree>
    <p:extLst>
      <p:ext uri="{BB962C8B-B14F-4D97-AF65-F5344CB8AC3E}">
        <p14:creationId xmlns:p14="http://schemas.microsoft.com/office/powerpoint/2010/main" val="2620608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843272"/>
          </a:xfrm>
        </p:spPr>
        <p:txBody>
          <a:bodyPr>
            <a:normAutofit fontScale="62500" lnSpcReduction="20000"/>
          </a:bodyPr>
          <a:lstStyle/>
          <a:p>
            <a:pPr>
              <a:spcAft>
                <a:spcPts val="600"/>
              </a:spcAft>
            </a:pPr>
            <a:r>
              <a:rPr lang="en-US" sz="3500" dirty="0" smtClean="0"/>
              <a:t>Cognitive </a:t>
            </a:r>
            <a:r>
              <a:rPr lang="en-US" sz="3500" dirty="0"/>
              <a:t>impairment in physicians is responsible for 63% of all the causes of medical adverse events, and most were determined to be preventable </a:t>
            </a:r>
            <a:r>
              <a:rPr lang="en-US" sz="3400" dirty="0" smtClean="0"/>
              <a:t>(</a:t>
            </a:r>
            <a:r>
              <a:rPr lang="en-US" sz="2200" u="sng" dirty="0">
                <a:hlinkClick r:id="rId3"/>
              </a:rPr>
              <a:t>http://</a:t>
            </a:r>
            <a:r>
              <a:rPr lang="en-US" sz="2200" u="sng" dirty="0" smtClean="0">
                <a:hlinkClick r:id="rId3"/>
              </a:rPr>
              <a:t>www.sciencedirect.com/science/article/pii/S0887617704000769</a:t>
            </a:r>
            <a:r>
              <a:rPr lang="en-US" sz="2200" u="sng" dirty="0" smtClean="0"/>
              <a:t>)</a:t>
            </a:r>
            <a:r>
              <a:rPr lang="en-US" sz="2200" dirty="0" smtClean="0"/>
              <a:t> </a:t>
            </a:r>
            <a:endParaRPr lang="en-US" sz="2200" dirty="0"/>
          </a:p>
          <a:p>
            <a:pPr>
              <a:spcAft>
                <a:spcPts val="600"/>
              </a:spcAft>
            </a:pPr>
            <a:r>
              <a:rPr lang="en-US" sz="3500" dirty="0" smtClean="0"/>
              <a:t>Physician </a:t>
            </a:r>
            <a:r>
              <a:rPr lang="en-US" sz="3500" dirty="0"/>
              <a:t>and medical error is the </a:t>
            </a:r>
            <a:r>
              <a:rPr lang="en-US" sz="3500" dirty="0" smtClean="0"/>
              <a:t>3</a:t>
            </a:r>
            <a:r>
              <a:rPr lang="en-US" sz="3500" baseline="30000" dirty="0" smtClean="0"/>
              <a:t>rd</a:t>
            </a:r>
            <a:r>
              <a:rPr lang="en-US" sz="3500" dirty="0" smtClean="0"/>
              <a:t>  </a:t>
            </a:r>
            <a:r>
              <a:rPr lang="en-US" sz="3500" dirty="0"/>
              <a:t>leading cause of death in the US, </a:t>
            </a:r>
            <a:r>
              <a:rPr lang="en-US" sz="3500" dirty="0" smtClean="0"/>
              <a:t>heart diseases and cancer </a:t>
            </a:r>
            <a:r>
              <a:rPr lang="en-US" sz="2600" dirty="0" smtClean="0"/>
              <a:t>(Makey, et al. BMJ 2016) </a:t>
            </a:r>
          </a:p>
          <a:p>
            <a:pPr>
              <a:spcAft>
                <a:spcPts val="600"/>
              </a:spcAft>
            </a:pPr>
            <a:r>
              <a:rPr lang="en-US" sz="3500" dirty="0" smtClean="0"/>
              <a:t>7-10% of physicians may be cognitively </a:t>
            </a:r>
            <a:r>
              <a:rPr lang="en-US" sz="3500" dirty="0"/>
              <a:t>impaired </a:t>
            </a:r>
            <a:r>
              <a:rPr lang="en-US" sz="2600" dirty="0"/>
              <a:t>(</a:t>
            </a:r>
            <a:r>
              <a:rPr lang="en-US" sz="2600" dirty="0" err="1" smtClean="0"/>
              <a:t>Korinek</a:t>
            </a:r>
            <a:r>
              <a:rPr lang="en-US" sz="2600" dirty="0"/>
              <a:t>, et al. Acad Med </a:t>
            </a:r>
            <a:r>
              <a:rPr lang="en-US" sz="2600" dirty="0" smtClean="0"/>
              <a:t>2009 &amp; Turnbull, Acad Med 2000 &amp; 2006)</a:t>
            </a:r>
            <a:endParaRPr lang="en-US" sz="2600" dirty="0"/>
          </a:p>
          <a:p>
            <a:pPr>
              <a:spcAft>
                <a:spcPts val="600"/>
              </a:spcAft>
            </a:pPr>
            <a:r>
              <a:rPr lang="en-US" sz="3500" dirty="0" smtClean="0"/>
              <a:t>Physicians </a:t>
            </a:r>
            <a:r>
              <a:rPr lang="en-US" sz="3500" dirty="0"/>
              <a:t>referred for disciplinary action or competency evaluations consistently demonstrate deficits on neurocognitive functioning </a:t>
            </a:r>
            <a:r>
              <a:rPr lang="en-US" sz="3400" dirty="0" smtClean="0"/>
              <a:t>(</a:t>
            </a:r>
            <a:r>
              <a:rPr lang="en-US" sz="2600" dirty="0" err="1" smtClean="0"/>
              <a:t>Korinek</a:t>
            </a:r>
            <a:r>
              <a:rPr lang="en-US" sz="2600" dirty="0" smtClean="0"/>
              <a:t>, et al. Acad Med 2009)</a:t>
            </a:r>
            <a:endParaRPr lang="en-US" sz="2600" dirty="0"/>
          </a:p>
          <a:p>
            <a:r>
              <a:rPr lang="en-US" sz="3500" dirty="0" smtClean="0"/>
              <a:t>Declining </a:t>
            </a:r>
            <a:r>
              <a:rPr lang="en-US" sz="3500" dirty="0"/>
              <a:t>performance on cognitive testing and poorer clinical </a:t>
            </a:r>
            <a:r>
              <a:rPr lang="en-US" sz="3500" dirty="0" smtClean="0"/>
              <a:t>outcomes </a:t>
            </a:r>
            <a:r>
              <a:rPr lang="en-US" sz="3500" dirty="0"/>
              <a:t>are associated with advancing age in </a:t>
            </a:r>
            <a:r>
              <a:rPr lang="en-US" sz="3500" dirty="0" smtClean="0"/>
              <a:t>physicians </a:t>
            </a:r>
            <a:r>
              <a:rPr lang="en-US" sz="2600" dirty="0"/>
              <a:t>(Choudhry, Ann of Int Med 2005</a:t>
            </a:r>
            <a:r>
              <a:rPr lang="en-US" sz="2600" dirty="0" smtClean="0"/>
              <a:t>)</a:t>
            </a:r>
            <a:endParaRPr lang="en-US" sz="2000" i="1" dirty="0"/>
          </a:p>
        </p:txBody>
      </p:sp>
      <p:sp>
        <p:nvSpPr>
          <p:cNvPr id="3" name="Title 2"/>
          <p:cNvSpPr>
            <a:spLocks noGrp="1"/>
          </p:cNvSpPr>
          <p:nvPr>
            <p:ph type="title"/>
          </p:nvPr>
        </p:nvSpPr>
        <p:spPr>
          <a:xfrm>
            <a:off x="266700" y="0"/>
            <a:ext cx="8610600" cy="1143000"/>
          </a:xfrm>
        </p:spPr>
        <p:txBody>
          <a:bodyPr>
            <a:normAutofit fontScale="90000"/>
          </a:bodyPr>
          <a:lstStyle/>
          <a:p>
            <a:pPr algn="ctr"/>
            <a:r>
              <a:rPr lang="en-US" dirty="0"/>
              <a:t/>
            </a:r>
            <a:br>
              <a:rPr lang="en-US" dirty="0"/>
            </a:br>
            <a:r>
              <a:rPr lang="en-US" dirty="0"/>
              <a:t>Physician Impairment Due to Cognitive </a:t>
            </a:r>
            <a:r>
              <a:rPr lang="en-US" dirty="0" smtClean="0"/>
              <a:t>Dysfunction </a:t>
            </a:r>
            <a:endParaRPr lang="en-US" dirty="0"/>
          </a:p>
        </p:txBody>
      </p:sp>
    </p:spTree>
    <p:extLst>
      <p:ext uri="{BB962C8B-B14F-4D97-AF65-F5344CB8AC3E}">
        <p14:creationId xmlns:p14="http://schemas.microsoft.com/office/powerpoint/2010/main" val="183903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797491"/>
          </a:xfrm>
        </p:spPr>
        <p:txBody>
          <a:bodyPr/>
          <a:lstStyle/>
          <a:p>
            <a:pPr marL="109728" indent="0" algn="ctr">
              <a:buNone/>
            </a:pPr>
            <a:r>
              <a:rPr lang="en-US" sz="2400" dirty="0"/>
              <a:t>“Physicians must develop guidelines/standards for monitoring and assessing both their own and their colleagues’ competency. </a:t>
            </a:r>
          </a:p>
          <a:p>
            <a:pPr algn="ctr"/>
            <a:endParaRPr lang="en-US" sz="2400" dirty="0"/>
          </a:p>
          <a:p>
            <a:pPr marL="109728" indent="0" algn="ctr">
              <a:buNone/>
            </a:pPr>
            <a:r>
              <a:rPr lang="en-US" sz="2400" dirty="0" smtClean="0"/>
              <a:t>“Formal </a:t>
            </a:r>
            <a:r>
              <a:rPr lang="en-US" sz="2400" dirty="0"/>
              <a:t>guidelines on the timing and content of testing of competence may be appropriate and may head off a call for mandatory retirement ages or imposition of guidelines by others.” </a:t>
            </a:r>
          </a:p>
          <a:p>
            <a:pPr algn="ctr"/>
            <a:endParaRPr lang="en-US" dirty="0"/>
          </a:p>
        </p:txBody>
      </p:sp>
      <p:sp>
        <p:nvSpPr>
          <p:cNvPr id="3" name="Title 2"/>
          <p:cNvSpPr>
            <a:spLocks noGrp="1"/>
          </p:cNvSpPr>
          <p:nvPr>
            <p:ph type="title"/>
          </p:nvPr>
        </p:nvSpPr>
        <p:spPr>
          <a:xfrm>
            <a:off x="457200" y="152400"/>
            <a:ext cx="8229600" cy="1524000"/>
          </a:xfrm>
        </p:spPr>
        <p:txBody>
          <a:bodyPr>
            <a:noAutofit/>
          </a:bodyPr>
          <a:lstStyle/>
          <a:p>
            <a:pPr algn="ctr"/>
            <a:r>
              <a:rPr lang="en-US" sz="3600" dirty="0"/>
              <a:t>AMA – 2015 Report: Assuring Safe and Effective Care for Patients by Senior/Late Career Physicians</a:t>
            </a:r>
          </a:p>
        </p:txBody>
      </p:sp>
      <p:sp>
        <p:nvSpPr>
          <p:cNvPr id="4" name="TextBox 3"/>
          <p:cNvSpPr txBox="1"/>
          <p:nvPr/>
        </p:nvSpPr>
        <p:spPr>
          <a:xfrm>
            <a:off x="4482" y="5428548"/>
            <a:ext cx="9144000" cy="523220"/>
          </a:xfrm>
          <a:prstGeom prst="rect">
            <a:avLst/>
          </a:prstGeom>
          <a:noFill/>
        </p:spPr>
        <p:txBody>
          <a:bodyPr wrap="square" rtlCol="0">
            <a:spAutoFit/>
          </a:bodyPr>
          <a:lstStyle/>
          <a:p>
            <a:r>
              <a:rPr lang="en-US" sz="1400" dirty="0"/>
              <a:t>http://journals.lww.com/jcehp/Abstract/2016/03630/Ensuring_Competent_Care_by_Senior_Physicians.13.aspx</a:t>
            </a:r>
          </a:p>
          <a:p>
            <a:r>
              <a:rPr lang="en-US" sz="1400" dirty="0" smtClean="0"/>
              <a:t>https</a:t>
            </a:r>
            <a:r>
              <a:rPr lang="en-US" sz="1400" dirty="0"/>
              <a:t>://wire.ama-assn.org/life-career/nuanced-approach-needed-assure-senior-physician-competency</a:t>
            </a:r>
          </a:p>
        </p:txBody>
      </p:sp>
    </p:spTree>
    <p:extLst>
      <p:ext uri="{BB962C8B-B14F-4D97-AF65-F5344CB8AC3E}">
        <p14:creationId xmlns:p14="http://schemas.microsoft.com/office/powerpoint/2010/main" val="3107814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839200" cy="4648200"/>
          </a:xfrm>
        </p:spPr>
        <p:txBody>
          <a:bodyPr>
            <a:noAutofit/>
          </a:bodyPr>
          <a:lstStyle/>
          <a:p>
            <a:pPr marL="342900" indent="-342900"/>
            <a:r>
              <a:rPr lang="en-US" sz="2200" dirty="0"/>
              <a:t>2001–2010, 1,618 physicians were contacted two to three months in advance of an onsite visit in which their practice would be reviewed.</a:t>
            </a:r>
          </a:p>
          <a:p>
            <a:pPr marL="857250" lvl="1" indent="-457200">
              <a:buFont typeface="Arial" panose="020B0604020202020204" pitchFamily="34" charset="0"/>
              <a:buChar char="•"/>
            </a:pPr>
            <a:r>
              <a:rPr lang="en-US" sz="2200" dirty="0"/>
              <a:t>Level 0: No action, satisfaction letter</a:t>
            </a:r>
          </a:p>
          <a:p>
            <a:pPr marL="857250" lvl="1" indent="-457200">
              <a:buFont typeface="Arial" panose="020B0604020202020204" pitchFamily="34" charset="0"/>
              <a:buChar char="•"/>
            </a:pPr>
            <a:r>
              <a:rPr lang="en-US" sz="2200" dirty="0"/>
              <a:t>Level 1: Recommendations</a:t>
            </a:r>
          </a:p>
          <a:p>
            <a:pPr marL="857250" lvl="1" indent="-457200">
              <a:buFont typeface="Arial" panose="020B0604020202020204" pitchFamily="34" charset="0"/>
              <a:buChar char="•"/>
            </a:pPr>
            <a:r>
              <a:rPr lang="en-US" sz="2200" dirty="0"/>
              <a:t>Level 2: Recommendations and control visit follow-up</a:t>
            </a:r>
          </a:p>
          <a:p>
            <a:pPr marL="857250" lvl="1" indent="-457200">
              <a:buFont typeface="Arial" panose="020B0604020202020204" pitchFamily="34" charset="0"/>
              <a:buChar char="•"/>
            </a:pPr>
            <a:r>
              <a:rPr lang="en-US" sz="2200" dirty="0"/>
              <a:t>Level 3: Refresher course or retraining or limitation (retirement was a frequent option with this result)</a:t>
            </a:r>
          </a:p>
          <a:p>
            <a:pPr marL="857250" lvl="1" indent="-457200">
              <a:buFont typeface="Arial" panose="020B0604020202020204" pitchFamily="34" charset="0"/>
              <a:buChar char="•"/>
            </a:pPr>
            <a:r>
              <a:rPr lang="en-US" sz="2200" dirty="0"/>
              <a:t>Level 4: Cancellation of licensure</a:t>
            </a:r>
          </a:p>
          <a:p>
            <a:pPr marL="342900" indent="-342900"/>
            <a:r>
              <a:rPr lang="en-US" sz="2200" dirty="0"/>
              <a:t>Physicians over the age of 70 had three times higher rate of cancellation (31 percent) compared to the group less than 70 years old (10 percent).</a:t>
            </a:r>
          </a:p>
          <a:p>
            <a:pPr marL="342900" indent="-342900"/>
            <a:r>
              <a:rPr lang="en-US" sz="2200" dirty="0"/>
              <a:t>65 to 69 showed only slightly higher rate of cancellation (13 percent) but had nearly double the rate of Level 3 recommendation than for the physician group less than 65 years old (18 percent vs. 10 percent)</a:t>
            </a:r>
          </a:p>
          <a:p>
            <a:endParaRPr lang="en-US" sz="2200" dirty="0"/>
          </a:p>
        </p:txBody>
      </p:sp>
      <p:sp>
        <p:nvSpPr>
          <p:cNvPr id="3" name="Title 2"/>
          <p:cNvSpPr>
            <a:spLocks noGrp="1"/>
          </p:cNvSpPr>
          <p:nvPr>
            <p:ph type="title"/>
          </p:nvPr>
        </p:nvSpPr>
        <p:spPr>
          <a:xfrm>
            <a:off x="304800" y="0"/>
            <a:ext cx="8229600" cy="1143000"/>
          </a:xfrm>
        </p:spPr>
        <p:txBody>
          <a:bodyPr>
            <a:normAutofit/>
          </a:bodyPr>
          <a:lstStyle/>
          <a:p>
            <a:r>
              <a:rPr lang="en-US" dirty="0"/>
              <a:t>The Canadian </a:t>
            </a:r>
            <a:r>
              <a:rPr lang="en-US" dirty="0" smtClean="0"/>
              <a:t>Experience: Quebec</a:t>
            </a:r>
            <a:endParaRPr lang="en-US" dirty="0"/>
          </a:p>
        </p:txBody>
      </p:sp>
      <p:sp>
        <p:nvSpPr>
          <p:cNvPr id="4" name="TextBox 3"/>
          <p:cNvSpPr txBox="1"/>
          <p:nvPr/>
        </p:nvSpPr>
        <p:spPr>
          <a:xfrm>
            <a:off x="3505200" y="6172200"/>
            <a:ext cx="5638800" cy="338554"/>
          </a:xfrm>
          <a:prstGeom prst="rect">
            <a:avLst/>
          </a:prstGeom>
          <a:noFill/>
        </p:spPr>
        <p:txBody>
          <a:bodyPr wrap="square" rtlCol="0">
            <a:spAutoFit/>
          </a:bodyPr>
          <a:lstStyle/>
          <a:p>
            <a:r>
              <a:rPr lang="en-US" sz="1600" i="1" dirty="0"/>
              <a:t>JOURNAL of MEDICAL REGULATION VOL 99, NO 1:10-18. 2013 </a:t>
            </a:r>
          </a:p>
        </p:txBody>
      </p:sp>
    </p:spTree>
    <p:extLst>
      <p:ext uri="{BB962C8B-B14F-4D97-AF65-F5344CB8AC3E}">
        <p14:creationId xmlns:p14="http://schemas.microsoft.com/office/powerpoint/2010/main" val="2744861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r>
              <a:rPr lang="en-US" sz="2400" b="1" dirty="0"/>
              <a:t>22%</a:t>
            </a:r>
            <a:r>
              <a:rPr lang="en-US" sz="2400" dirty="0"/>
              <a:t> of physicians in the group over 75 years old had gross deficiencies in their practice</a:t>
            </a:r>
          </a:p>
          <a:p>
            <a:pPr marL="342900" indent="-342900"/>
            <a:r>
              <a:rPr lang="en-US" sz="2400" b="1" dirty="0"/>
              <a:t>16% </a:t>
            </a:r>
            <a:r>
              <a:rPr lang="en-US" sz="2400" dirty="0"/>
              <a:t>in the 50-to-74 year-old group had deficiencies </a:t>
            </a:r>
          </a:p>
          <a:p>
            <a:pPr marL="342900" indent="-342900"/>
            <a:r>
              <a:rPr lang="en-US" sz="2400" b="1" dirty="0"/>
              <a:t>9%</a:t>
            </a:r>
            <a:r>
              <a:rPr lang="en-US" sz="2400" dirty="0"/>
              <a:t> of physicians under the age of 49 had deficiencies</a:t>
            </a:r>
          </a:p>
          <a:p>
            <a:pPr marL="0" indent="0"/>
            <a:endParaRPr lang="en-US" sz="2400" dirty="0"/>
          </a:p>
          <a:p>
            <a:pPr marL="342900" indent="-342900"/>
            <a:r>
              <a:rPr lang="en-US" sz="2400" dirty="0"/>
              <a:t>When the age categories were split differently:</a:t>
            </a:r>
          </a:p>
          <a:p>
            <a:pPr marL="857250" lvl="1" indent="-457200">
              <a:buFont typeface="Arial" panose="020B0604020202020204" pitchFamily="34" charset="0"/>
              <a:buChar char="•"/>
            </a:pPr>
            <a:r>
              <a:rPr lang="en-US" sz="2400" dirty="0"/>
              <a:t>55-and-older physicians had poorer performance than physicians under age 55</a:t>
            </a:r>
          </a:p>
          <a:p>
            <a:pPr marL="857250" lvl="1" indent="-457200">
              <a:buFont typeface="Arial" panose="020B0604020202020204" pitchFamily="34" charset="0"/>
              <a:buChar char="•"/>
            </a:pPr>
            <a:r>
              <a:rPr lang="en-US" sz="2400" dirty="0"/>
              <a:t>Surprisingly, there was close to no difference in physicians’ performance outcomes between the 55-to-69 year-old group and the group over 70 years old</a:t>
            </a:r>
          </a:p>
          <a:p>
            <a:endParaRPr lang="en-US" dirty="0"/>
          </a:p>
        </p:txBody>
      </p:sp>
      <p:sp>
        <p:nvSpPr>
          <p:cNvPr id="3" name="Title 2"/>
          <p:cNvSpPr>
            <a:spLocks noGrp="1"/>
          </p:cNvSpPr>
          <p:nvPr>
            <p:ph type="title"/>
          </p:nvPr>
        </p:nvSpPr>
        <p:spPr/>
        <p:txBody>
          <a:bodyPr>
            <a:normAutofit/>
          </a:bodyPr>
          <a:lstStyle/>
          <a:p>
            <a:r>
              <a:rPr lang="en-US" dirty="0"/>
              <a:t>The Canadian </a:t>
            </a:r>
            <a:r>
              <a:rPr lang="en-US" dirty="0" smtClean="0"/>
              <a:t>Experience: Ontario</a:t>
            </a:r>
            <a:endParaRPr lang="en-US" dirty="0"/>
          </a:p>
        </p:txBody>
      </p:sp>
      <p:sp>
        <p:nvSpPr>
          <p:cNvPr id="4" name="TextBox 3"/>
          <p:cNvSpPr txBox="1"/>
          <p:nvPr/>
        </p:nvSpPr>
        <p:spPr>
          <a:xfrm>
            <a:off x="3962400" y="6098413"/>
            <a:ext cx="4953000" cy="584775"/>
          </a:xfrm>
          <a:prstGeom prst="rect">
            <a:avLst/>
          </a:prstGeom>
          <a:noFill/>
        </p:spPr>
        <p:txBody>
          <a:bodyPr wrap="square" rtlCol="0">
            <a:spAutoFit/>
          </a:bodyPr>
          <a:lstStyle/>
          <a:p>
            <a:r>
              <a:rPr lang="en-US" sz="1400" dirty="0"/>
              <a:t>JOURNAL of MEDICAL REGULATION VOL 99, NO 1:10-18. 2013 </a:t>
            </a:r>
          </a:p>
          <a:p>
            <a:endParaRPr lang="en-US" dirty="0"/>
          </a:p>
        </p:txBody>
      </p:sp>
    </p:spTree>
    <p:extLst>
      <p:ext uri="{BB962C8B-B14F-4D97-AF65-F5344CB8AC3E}">
        <p14:creationId xmlns:p14="http://schemas.microsoft.com/office/powerpoint/2010/main" val="4244001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Almost none for outpatient practitioners </a:t>
            </a:r>
          </a:p>
          <a:p>
            <a:r>
              <a:rPr lang="en-US" dirty="0"/>
              <a:t>Medical staff peer review for those holding medical staff privileges</a:t>
            </a:r>
          </a:p>
          <a:p>
            <a:r>
              <a:rPr lang="en-US" dirty="0"/>
              <a:t>Focused assessments after poor care discovered: ordered by medical staff or a licensing body</a:t>
            </a:r>
          </a:p>
          <a:p>
            <a:r>
              <a:rPr lang="en-US" dirty="0"/>
              <a:t>No proactive competency assessments unless attempting to return to practice and reactivate a license. </a:t>
            </a:r>
            <a:endParaRPr lang="en-US" dirty="0" smtClean="0"/>
          </a:p>
          <a:p>
            <a:pPr lvl="1"/>
            <a:r>
              <a:rPr lang="en-US" dirty="0" smtClean="0"/>
              <a:t>Most </a:t>
            </a:r>
            <a:r>
              <a:rPr lang="en-US" dirty="0"/>
              <a:t>people are surprised to learn that medicine is not regulated to protect the public from aging practitioners. This is unlike other industries (e.g. pilots) or practice in some other countries (e.g. mandatory retirement ages for surgeons).</a:t>
            </a:r>
          </a:p>
          <a:p>
            <a:endParaRPr lang="en-US" dirty="0"/>
          </a:p>
        </p:txBody>
      </p:sp>
      <p:sp>
        <p:nvSpPr>
          <p:cNvPr id="3" name="Title 2"/>
          <p:cNvSpPr>
            <a:spLocks noGrp="1"/>
          </p:cNvSpPr>
          <p:nvPr>
            <p:ph type="title"/>
          </p:nvPr>
        </p:nvSpPr>
        <p:spPr/>
        <p:txBody>
          <a:bodyPr>
            <a:normAutofit fontScale="90000"/>
          </a:bodyPr>
          <a:lstStyle/>
          <a:p>
            <a:r>
              <a:rPr lang="en-US" dirty="0">
                <a:ea typeface="Palatino" charset="0"/>
                <a:cs typeface="Palatino" charset="0"/>
              </a:rPr>
              <a:t>Traditional Approaches to Competency Assessment of Older </a:t>
            </a:r>
            <a:r>
              <a:rPr lang="en-US" dirty="0" smtClean="0">
                <a:ea typeface="Palatino" charset="0"/>
                <a:cs typeface="Palatino" charset="0"/>
              </a:rPr>
              <a:t>Practitioners</a:t>
            </a:r>
            <a:endParaRPr lang="en-US" dirty="0"/>
          </a:p>
        </p:txBody>
      </p:sp>
    </p:spTree>
    <p:extLst>
      <p:ext uri="{BB962C8B-B14F-4D97-AF65-F5344CB8AC3E}">
        <p14:creationId xmlns:p14="http://schemas.microsoft.com/office/powerpoint/2010/main" val="2759882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Peer Review</a:t>
            </a:r>
          </a:p>
          <a:p>
            <a:r>
              <a:rPr lang="en-US" dirty="0" smtClean="0"/>
              <a:t>Practice Evaluation</a:t>
            </a:r>
          </a:p>
          <a:p>
            <a:r>
              <a:rPr lang="en-US" dirty="0" smtClean="0"/>
              <a:t>Independent Physical Examination </a:t>
            </a:r>
          </a:p>
          <a:p>
            <a:r>
              <a:rPr lang="en-US" dirty="0" smtClean="0"/>
              <a:t>Functional Capacity Evaluation</a:t>
            </a:r>
          </a:p>
          <a:p>
            <a:pPr lvl="1"/>
            <a:r>
              <a:rPr lang="en-US" dirty="0" smtClean="0"/>
              <a:t>Manual dexterity vs. simulation</a:t>
            </a:r>
          </a:p>
          <a:p>
            <a:pPr lvl="1"/>
            <a:r>
              <a:rPr lang="en-US" dirty="0" smtClean="0"/>
              <a:t>Other (e.g. hand strength)</a:t>
            </a:r>
          </a:p>
          <a:p>
            <a:r>
              <a:rPr lang="en-US" dirty="0" smtClean="0"/>
              <a:t>Mental Health Evaluation, potential alcohol and substance abuse assessment</a:t>
            </a:r>
          </a:p>
          <a:p>
            <a:r>
              <a:rPr lang="en-US" dirty="0" smtClean="0"/>
              <a:t>Neurocognitive Screening and Assessment </a:t>
            </a:r>
          </a:p>
          <a:p>
            <a:endParaRPr lang="en-US" dirty="0"/>
          </a:p>
          <a:p>
            <a:pPr marL="109728" indent="0" algn="ctr">
              <a:buNone/>
            </a:pPr>
            <a:r>
              <a:rPr lang="en-US" sz="3600" dirty="0" smtClean="0"/>
              <a:t>Goal of assessment would </a:t>
            </a:r>
            <a:r>
              <a:rPr lang="en-US" sz="3600" dirty="0"/>
              <a:t>be safe patient care, quality improvement, maximizing physician health</a:t>
            </a:r>
          </a:p>
          <a:p>
            <a:pPr algn="ctr"/>
            <a:endParaRPr lang="en-US" sz="3600" dirty="0" smtClean="0"/>
          </a:p>
          <a:p>
            <a:endParaRPr lang="en-US" dirty="0"/>
          </a:p>
        </p:txBody>
      </p:sp>
      <p:sp>
        <p:nvSpPr>
          <p:cNvPr id="3" name="Title 2"/>
          <p:cNvSpPr>
            <a:spLocks noGrp="1"/>
          </p:cNvSpPr>
          <p:nvPr>
            <p:ph type="title"/>
          </p:nvPr>
        </p:nvSpPr>
        <p:spPr/>
        <p:txBody>
          <a:bodyPr>
            <a:normAutofit fontScale="90000"/>
          </a:bodyPr>
          <a:lstStyle/>
          <a:p>
            <a:r>
              <a:rPr lang="en-US" dirty="0" smtClean="0"/>
              <a:t>Suggested Assessment Methodologies</a:t>
            </a:r>
            <a:endParaRPr lang="en-US" dirty="0"/>
          </a:p>
        </p:txBody>
      </p:sp>
    </p:spTree>
    <p:extLst>
      <p:ext uri="{BB962C8B-B14F-4D97-AF65-F5344CB8AC3E}">
        <p14:creationId xmlns:p14="http://schemas.microsoft.com/office/powerpoint/2010/main" val="78873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Screening tests are offered to asymptomatic people who may or may not have early disease or disease precursors and test results are used to guide whether or not a diagnostic test should be offered</a:t>
            </a:r>
            <a:r>
              <a:rPr lang="en-US" dirty="0" smtClean="0"/>
              <a:t>.</a:t>
            </a:r>
            <a:endParaRPr lang="en-US" dirty="0"/>
          </a:p>
        </p:txBody>
      </p:sp>
      <p:sp>
        <p:nvSpPr>
          <p:cNvPr id="3" name="Title 2"/>
          <p:cNvSpPr>
            <a:spLocks noGrp="1"/>
          </p:cNvSpPr>
          <p:nvPr>
            <p:ph type="title"/>
          </p:nvPr>
        </p:nvSpPr>
        <p:spPr/>
        <p:txBody>
          <a:bodyPr>
            <a:normAutofit/>
          </a:bodyPr>
          <a:lstStyle/>
          <a:p>
            <a:r>
              <a:rPr lang="en-US" dirty="0"/>
              <a:t>Screening Test vs. </a:t>
            </a:r>
            <a:r>
              <a:rPr lang="en-US" dirty="0" smtClean="0"/>
              <a:t>Diagnostic </a:t>
            </a:r>
            <a:r>
              <a:rPr lang="en-US" dirty="0"/>
              <a:t>Test</a:t>
            </a:r>
          </a:p>
        </p:txBody>
      </p:sp>
    </p:spTree>
    <p:extLst>
      <p:ext uri="{BB962C8B-B14F-4D97-AF65-F5344CB8AC3E}">
        <p14:creationId xmlns:p14="http://schemas.microsoft.com/office/powerpoint/2010/main" val="244079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29267" y="304800"/>
            <a:ext cx="8997673"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4272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9597147"/>
              </p:ext>
            </p:extLst>
          </p:nvPr>
        </p:nvGraphicFramePr>
        <p:xfrm>
          <a:off x="9144" y="50077"/>
          <a:ext cx="9134856" cy="6807923"/>
        </p:xfrm>
        <a:graphic>
          <a:graphicData uri="http://schemas.openxmlformats.org/drawingml/2006/table">
            <a:tbl>
              <a:tblPr/>
              <a:tblGrid>
                <a:gridCol w="2001624"/>
                <a:gridCol w="3322539"/>
                <a:gridCol w="3810693"/>
              </a:tblGrid>
              <a:tr h="311812">
                <a:tc>
                  <a:txBody>
                    <a:bodyPr/>
                    <a:lstStyle/>
                    <a:p>
                      <a:r>
                        <a:rPr lang="en-US" sz="1400" dirty="0"/>
                        <a:t> </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 Diagnostic test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 Screening test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1841218">
                <a:tc>
                  <a:txBody>
                    <a:bodyPr/>
                    <a:lstStyle/>
                    <a:p>
                      <a:r>
                        <a:rPr lang="en-US" sz="1400" dirty="0"/>
                        <a:t>Result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en-US" sz="1400" dirty="0">
                          <a:effectLst/>
                        </a:rPr>
                        <a:t>The cutoff is set towards high specificity, with more weight given to diagnostic precision and accuracy than to the acceptability of  the test to patients</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a:r>
                        <a:rPr lang="en-US" sz="1400" dirty="0">
                          <a:effectLst/>
                        </a:rPr>
                        <a:t>The cutoff is set towards high sensitivity. As a result many of the positive results are false positives. This is acceptable, particularly if the screening test is not harmful or expensive.</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1579188">
                <a:tc>
                  <a:txBody>
                    <a:bodyPr/>
                    <a:lstStyle/>
                    <a:p>
                      <a:r>
                        <a:rPr lang="en-US" sz="1400" dirty="0"/>
                        <a:t>Cost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Patients have symptoms that require accurate diagnosis and therefore higher costs are justified.</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Since large numbers of people will be screened to identify a very small number of cases, the financial resources needed must be justified carefully.</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1352738">
                <a:tc>
                  <a:txBody>
                    <a:bodyPr/>
                    <a:lstStyle/>
                    <a:p>
                      <a:r>
                        <a:rPr lang="en-US" sz="1400" dirty="0"/>
                        <a:t>Result of the test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The test provides a definitive diagnosis (e.g. a definite diagnosis of Meningitis through blood test or lumbar puncture.</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The result of the test is an estimate of the level of risk and determines whether a diagnostic test is justified.</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589573">
                <a:tc>
                  <a:txBody>
                    <a:bodyPr/>
                    <a:lstStyle/>
                    <a:p>
                      <a:r>
                        <a:rPr lang="en-US" sz="1400" dirty="0"/>
                        <a:t>Invasiveness</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May be </a:t>
                      </a:r>
                      <a:r>
                        <a:rPr lang="en-US" sz="1400" dirty="0" smtClean="0"/>
                        <a:t>invasive.</a:t>
                      </a:r>
                      <a:endParaRPr lang="en-US" sz="1400" dirty="0"/>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Often non-invasive.</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1133394">
                <a:tc>
                  <a:txBody>
                    <a:bodyPr/>
                    <a:lstStyle/>
                    <a:p>
                      <a:r>
                        <a:rPr lang="en-US" sz="1400" dirty="0"/>
                        <a:t>Population offered the test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Those with symptoms or who are under investigation following a positive screening test.</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400" dirty="0"/>
                        <a:t>Those at some risk but without symptoms of disease.</a:t>
                      </a:r>
                    </a:p>
                  </a:txBody>
                  <a:tcPr marL="13377" marR="13377" marT="17836" marB="1783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33685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normAutofit lnSpcReduction="10000"/>
          </a:bodyPr>
          <a:lstStyle/>
          <a:p>
            <a:r>
              <a:rPr lang="en-US" sz="2800" dirty="0"/>
              <a:t>Tools and processes used have not been directly tested on physicians in a controlled, prospective trial</a:t>
            </a:r>
          </a:p>
          <a:p>
            <a:r>
              <a:rPr lang="en-US" sz="2800" dirty="0"/>
              <a:t>It is unclear who will do the screening</a:t>
            </a:r>
          </a:p>
          <a:p>
            <a:r>
              <a:rPr lang="en-US" sz="2800" dirty="0"/>
              <a:t>It is unclear who should “own” the results</a:t>
            </a:r>
          </a:p>
          <a:p>
            <a:r>
              <a:rPr lang="en-US" sz="2800" dirty="0"/>
              <a:t>The motivation of the assessors or those ordering the assessment may not always be pure</a:t>
            </a:r>
          </a:p>
          <a:p>
            <a:r>
              <a:rPr lang="en-US" sz="2800" dirty="0"/>
              <a:t>The assessors or those ordering the assessment may not have clear plans for how to manage the results</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sz="4400" dirty="0"/>
              <a:t>Criticisms of age-based physician screening and assessment</a:t>
            </a:r>
            <a:endParaRPr lang="en-US" dirty="0"/>
          </a:p>
        </p:txBody>
      </p:sp>
      <p:sp>
        <p:nvSpPr>
          <p:cNvPr id="4" name="TextBox 3"/>
          <p:cNvSpPr txBox="1"/>
          <p:nvPr/>
        </p:nvSpPr>
        <p:spPr>
          <a:xfrm>
            <a:off x="2438400" y="5562600"/>
            <a:ext cx="6553200" cy="1200329"/>
          </a:xfrm>
          <a:prstGeom prst="rect">
            <a:avLst/>
          </a:prstGeom>
          <a:noFill/>
        </p:spPr>
        <p:txBody>
          <a:bodyPr wrap="square" rtlCol="0">
            <a:spAutoFit/>
          </a:bodyPr>
          <a:lstStyle/>
          <a:p>
            <a:r>
              <a:rPr lang="en-US" dirty="0" smtClean="0"/>
              <a:t>Ensuring Competent Care by Senior Physicians; Hawkins, Richard, et al, JCEHP, Summer 2016</a:t>
            </a:r>
          </a:p>
          <a:p>
            <a:r>
              <a:rPr lang="en-US" i="1" dirty="0" smtClean="0">
                <a:hlinkClick r:id="rId2"/>
              </a:rPr>
              <a:t>www.ncbi.nlm.nih.gov/pubmed/27584000</a:t>
            </a:r>
            <a:endParaRPr lang="en-US" i="1" dirty="0" smtClean="0"/>
          </a:p>
          <a:p>
            <a:endParaRPr lang="en-US" dirty="0"/>
          </a:p>
        </p:txBody>
      </p:sp>
    </p:spTree>
    <p:extLst>
      <p:ext uri="{BB962C8B-B14F-4D97-AF65-F5344CB8AC3E}">
        <p14:creationId xmlns:p14="http://schemas.microsoft.com/office/powerpoint/2010/main" val="1420712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1143000"/>
          </a:xfrm>
        </p:spPr>
        <p:txBody>
          <a:bodyPr/>
          <a:lstStyle/>
          <a:p>
            <a:pPr algn="ctr"/>
            <a:r>
              <a:rPr lang="en-US" dirty="0" smtClean="0"/>
              <a:t>The </a:t>
            </a:r>
            <a:r>
              <a:rPr lang="en-US" dirty="0"/>
              <a:t>Hospital </a:t>
            </a:r>
            <a:r>
              <a:rPr lang="en-US" dirty="0" smtClean="0"/>
              <a:t>Community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744057080"/>
              </p:ext>
            </p:extLst>
          </p:nvPr>
        </p:nvGraphicFramePr>
        <p:xfrm>
          <a:off x="0" y="1295401"/>
          <a:ext cx="9143999" cy="5602223"/>
        </p:xfrm>
        <a:graphic>
          <a:graphicData uri="http://schemas.openxmlformats.org/drawingml/2006/table">
            <a:tbl>
              <a:tblPr firstRow="1" bandRow="1"/>
              <a:tblGrid>
                <a:gridCol w="2078181"/>
                <a:gridCol w="1662546"/>
                <a:gridCol w="1911926"/>
                <a:gridCol w="3491346"/>
              </a:tblGrid>
              <a:tr h="128477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b="1" i="0" u="none" strike="noStrike" kern="1200" baseline="0" dirty="0" smtClean="0">
                          <a:solidFill>
                            <a:schemeClr val="lt1"/>
                          </a:solidFill>
                          <a:latin typeface="+mn-lt"/>
                          <a:ea typeface="+mn-ea"/>
                          <a:cs typeface="+mn-cs"/>
                        </a:rPr>
                        <a:t>Hospital/group</a:t>
                      </a:r>
                      <a:endParaRPr 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b="1" i="0" u="none" strike="noStrike" kern="1200" baseline="0" dirty="0" smtClean="0">
                          <a:solidFill>
                            <a:schemeClr val="lt1"/>
                          </a:solidFill>
                          <a:latin typeface="+mn-lt"/>
                          <a:ea typeface="+mn-ea"/>
                          <a:cs typeface="+mn-cs"/>
                        </a:rPr>
                        <a:t>Screening</a:t>
                      </a:r>
                    </a:p>
                    <a:p>
                      <a:r>
                        <a:rPr lang="en-US" sz="1800" b="1" i="0" u="none" strike="noStrike" kern="1200" baseline="0" dirty="0" smtClean="0">
                          <a:solidFill>
                            <a:schemeClr val="lt1"/>
                          </a:solidFill>
                          <a:latin typeface="+mn-lt"/>
                          <a:ea typeface="+mn-ea"/>
                          <a:cs typeface="+mn-cs"/>
                        </a:rPr>
                        <a:t>commences</a:t>
                      </a:r>
                    </a:p>
                    <a:p>
                      <a:r>
                        <a:rPr lang="en-US" sz="1800" b="1" i="0" u="none" strike="noStrike" kern="1200" baseline="0" dirty="0" smtClean="0">
                          <a:solidFill>
                            <a:schemeClr val="lt1"/>
                          </a:solidFill>
                          <a:latin typeface="+mn-lt"/>
                          <a:ea typeface="+mn-ea"/>
                          <a:cs typeface="+mn-cs"/>
                        </a:rPr>
                        <a:t>at age</a:t>
                      </a:r>
                      <a:endParaRPr 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b="1" i="0" u="none" strike="noStrike" kern="1200" baseline="0" dirty="0" smtClean="0">
                          <a:solidFill>
                            <a:schemeClr val="lt1"/>
                          </a:solidFill>
                          <a:latin typeface="+mn-lt"/>
                          <a:ea typeface="+mn-ea"/>
                          <a:cs typeface="+mn-cs"/>
                        </a:rPr>
                        <a:t>Frequency of</a:t>
                      </a:r>
                    </a:p>
                    <a:p>
                      <a:r>
                        <a:rPr lang="en-US" sz="1800" b="1" i="0" u="none" strike="noStrike" kern="1200" baseline="0" dirty="0" smtClean="0">
                          <a:solidFill>
                            <a:schemeClr val="lt1"/>
                          </a:solidFill>
                          <a:latin typeface="+mn-lt"/>
                          <a:ea typeface="+mn-ea"/>
                          <a:cs typeface="+mn-cs"/>
                        </a:rPr>
                        <a:t>assessment</a:t>
                      </a:r>
                      <a:endParaRPr 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b="1" i="0" u="none" strike="noStrike" kern="1200" baseline="0" dirty="0" smtClean="0">
                          <a:solidFill>
                            <a:schemeClr val="lt1"/>
                          </a:solidFill>
                          <a:latin typeface="+mn-lt"/>
                          <a:ea typeface="+mn-ea"/>
                          <a:cs typeface="+mn-cs"/>
                        </a:rPr>
                        <a:t>Areas assessed</a:t>
                      </a:r>
                      <a:endParaRPr 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0C0"/>
                    </a:solidFill>
                  </a:tcPr>
                </a:tc>
              </a:tr>
              <a:tr h="14341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i="0" u="none" strike="noStrike" kern="1200" baseline="0" dirty="0" smtClean="0">
                          <a:solidFill>
                            <a:schemeClr val="dk1"/>
                          </a:solidFill>
                          <a:latin typeface="+mn-lt"/>
                          <a:ea typeface="+mn-ea"/>
                          <a:cs typeface="+mn-cs"/>
                        </a:rPr>
                        <a:t>Stanford</a:t>
                      </a:r>
                    </a:p>
                    <a:p>
                      <a:r>
                        <a:rPr lang="en-US" sz="1600" b="1" i="0" u="none" strike="noStrike" kern="1200" baseline="0" dirty="0" smtClean="0">
                          <a:solidFill>
                            <a:schemeClr val="dk1"/>
                          </a:solidFill>
                          <a:latin typeface="+mn-lt"/>
                          <a:ea typeface="+mn-ea"/>
                          <a:cs typeface="+mn-cs"/>
                        </a:rPr>
                        <a:t>Lucile</a:t>
                      </a:r>
                    </a:p>
                    <a:p>
                      <a:r>
                        <a:rPr lang="en-US" sz="1600" b="1" i="0" u="none" strike="noStrike" kern="1200" baseline="0" dirty="0" smtClean="0">
                          <a:solidFill>
                            <a:schemeClr val="dk1"/>
                          </a:solidFill>
                          <a:latin typeface="+mn-lt"/>
                          <a:ea typeface="+mn-ea"/>
                          <a:cs typeface="+mn-cs"/>
                        </a:rPr>
                        <a:t>Packard</a:t>
                      </a:r>
                    </a:p>
                    <a:p>
                      <a:r>
                        <a:rPr lang="en-US" sz="1600" b="1" i="0" u="none" strike="noStrike" kern="1200" baseline="0" dirty="0" smtClean="0">
                          <a:solidFill>
                            <a:schemeClr val="dk1"/>
                          </a:solidFill>
                          <a:latin typeface="+mn-lt"/>
                          <a:ea typeface="+mn-ea"/>
                          <a:cs typeface="+mn-cs"/>
                        </a:rPr>
                        <a:t>Children’s</a:t>
                      </a:r>
                    </a:p>
                    <a:p>
                      <a:r>
                        <a:rPr lang="en-US" sz="1600" b="1" i="0" u="none" strike="noStrike" kern="1200" baseline="0" dirty="0" smtClean="0">
                          <a:solidFill>
                            <a:schemeClr val="dk1"/>
                          </a:solidFill>
                          <a:latin typeface="+mn-lt"/>
                          <a:ea typeface="+mn-ea"/>
                          <a:cs typeface="+mn-cs"/>
                        </a:rPr>
                        <a:t>Hospital</a:t>
                      </a:r>
                      <a:endParaRPr lang="en-US"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Age 75</a:t>
                      </a:r>
                      <a:endParaRPr lang="en-US"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Every 2 years</a:t>
                      </a:r>
                      <a:endParaRPr lang="en-US"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 Peer assessment of clinical performance</a:t>
                      </a:r>
                    </a:p>
                    <a:p>
                      <a:r>
                        <a:rPr lang="en-US" sz="1600" b="0" i="0" u="none" strike="noStrike" kern="1200" baseline="0" dirty="0" smtClean="0">
                          <a:solidFill>
                            <a:schemeClr val="dk1"/>
                          </a:solidFill>
                          <a:latin typeface="+mn-lt"/>
                          <a:ea typeface="+mn-ea"/>
                          <a:cs typeface="+mn-cs"/>
                        </a:rPr>
                        <a:t>• History &amp; physical</a:t>
                      </a:r>
                    </a:p>
                    <a:p>
                      <a:r>
                        <a:rPr lang="en-US" sz="1600" b="0" i="0" u="none" strike="noStrike" kern="1200" baseline="0" dirty="0" smtClean="0">
                          <a:solidFill>
                            <a:schemeClr val="dk1"/>
                          </a:solidFill>
                          <a:latin typeface="+mn-lt"/>
                          <a:ea typeface="+mn-ea"/>
                          <a:cs typeface="+mn-cs"/>
                        </a:rPr>
                        <a:t>• Cognitive screening</a:t>
                      </a:r>
                      <a:endParaRPr lang="en-US"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r>
              <a:tr h="11652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i="0" u="none" strike="noStrike" kern="1200" baseline="0" dirty="0" smtClean="0">
                          <a:solidFill>
                            <a:schemeClr val="dk1"/>
                          </a:solidFill>
                          <a:latin typeface="+mn-lt"/>
                          <a:ea typeface="+mn-ea"/>
                          <a:cs typeface="+mn-cs"/>
                        </a:rPr>
                        <a:t>University of</a:t>
                      </a:r>
                    </a:p>
                    <a:p>
                      <a:r>
                        <a:rPr lang="en-US" sz="1600" b="1" i="0" u="none" strike="noStrike" kern="1200" baseline="0" dirty="0" smtClean="0">
                          <a:solidFill>
                            <a:schemeClr val="dk1"/>
                          </a:solidFill>
                          <a:latin typeface="+mn-lt"/>
                          <a:ea typeface="+mn-ea"/>
                          <a:cs typeface="+mn-cs"/>
                        </a:rPr>
                        <a:t>Virginia</a:t>
                      </a:r>
                    </a:p>
                    <a:p>
                      <a:r>
                        <a:rPr lang="en-US" sz="1600" b="1" i="0" u="none" strike="noStrike" kern="1200" baseline="0" dirty="0" smtClean="0">
                          <a:solidFill>
                            <a:schemeClr val="dk1"/>
                          </a:solidFill>
                          <a:latin typeface="+mn-lt"/>
                          <a:ea typeface="+mn-ea"/>
                          <a:cs typeface="+mn-cs"/>
                        </a:rPr>
                        <a:t>Health</a:t>
                      </a:r>
                    </a:p>
                    <a:p>
                      <a:r>
                        <a:rPr lang="en-US" sz="1600" b="1" i="0" u="none" strike="noStrike" kern="1200" baseline="0" dirty="0" smtClean="0">
                          <a:solidFill>
                            <a:schemeClr val="dk1"/>
                          </a:solidFill>
                          <a:latin typeface="+mn-lt"/>
                          <a:ea typeface="+mn-ea"/>
                          <a:cs typeface="+mn-cs"/>
                        </a:rPr>
                        <a:t>System</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Age 70</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Every year</a:t>
                      </a:r>
                    </a:p>
                    <a:p>
                      <a:r>
                        <a:rPr lang="en-US" sz="1600" b="0" i="0" u="none" strike="noStrike" kern="1200" baseline="0" dirty="0" smtClean="0">
                          <a:solidFill>
                            <a:schemeClr val="dk1"/>
                          </a:solidFill>
                          <a:latin typeface="+mn-lt"/>
                          <a:ea typeface="+mn-ea"/>
                          <a:cs typeface="+mn-cs"/>
                        </a:rPr>
                        <a:t>after age 75</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Physical and mental</a:t>
                      </a:r>
                    </a:p>
                    <a:p>
                      <a:r>
                        <a:rPr lang="en-US" sz="1600" b="0" i="0" u="none" strike="noStrike" kern="1200" baseline="0" dirty="0" smtClean="0">
                          <a:solidFill>
                            <a:schemeClr val="dk1"/>
                          </a:solidFill>
                          <a:latin typeface="+mn-lt"/>
                          <a:ea typeface="+mn-ea"/>
                          <a:cs typeface="+mn-cs"/>
                        </a:rPr>
                        <a:t>capacity (not</a:t>
                      </a:r>
                    </a:p>
                    <a:p>
                      <a:r>
                        <a:rPr lang="en-US" sz="1600" b="0" i="0" u="none" strike="noStrike" kern="1200" baseline="0" dirty="0" smtClean="0">
                          <a:solidFill>
                            <a:schemeClr val="dk1"/>
                          </a:solidFill>
                          <a:latin typeface="+mn-lt"/>
                          <a:ea typeface="+mn-ea"/>
                          <a:cs typeface="+mn-cs"/>
                        </a:rPr>
                        <a:t>defined further)</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20000"/>
                      </a:srgbClr>
                    </a:solidFill>
                  </a:tcPr>
                </a:tc>
              </a:tr>
              <a:tr h="17180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i="0" u="none" strike="noStrike" kern="1200" baseline="0" dirty="0" smtClean="0">
                          <a:solidFill>
                            <a:schemeClr val="dk1"/>
                          </a:solidFill>
                          <a:latin typeface="+mn-lt"/>
                          <a:ea typeface="+mn-ea"/>
                          <a:cs typeface="+mn-cs"/>
                        </a:rPr>
                        <a:t>Driscoll</a:t>
                      </a:r>
                    </a:p>
                    <a:p>
                      <a:r>
                        <a:rPr lang="en-US" sz="1600" b="1" i="0" u="none" strike="noStrike" kern="1200" baseline="0" dirty="0" smtClean="0">
                          <a:solidFill>
                            <a:schemeClr val="dk1"/>
                          </a:solidFill>
                          <a:latin typeface="+mn-lt"/>
                          <a:ea typeface="+mn-ea"/>
                          <a:cs typeface="+mn-cs"/>
                        </a:rPr>
                        <a:t>Children’s</a:t>
                      </a:r>
                    </a:p>
                    <a:p>
                      <a:r>
                        <a:rPr lang="en-US" sz="1600" b="1" i="0" u="none" strike="noStrike" kern="1200" baseline="0" dirty="0" smtClean="0">
                          <a:solidFill>
                            <a:schemeClr val="dk1"/>
                          </a:solidFill>
                          <a:latin typeface="+mn-lt"/>
                          <a:ea typeface="+mn-ea"/>
                          <a:cs typeface="+mn-cs"/>
                        </a:rPr>
                        <a:t>Hospital</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Age 70</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At</a:t>
                      </a:r>
                    </a:p>
                    <a:p>
                      <a:r>
                        <a:rPr lang="en-US" sz="1600" b="0" i="0" u="none" strike="noStrike" kern="1200" baseline="0" dirty="0" smtClean="0">
                          <a:solidFill>
                            <a:schemeClr val="dk1"/>
                          </a:solidFill>
                          <a:latin typeface="+mn-lt"/>
                          <a:ea typeface="+mn-ea"/>
                          <a:cs typeface="+mn-cs"/>
                        </a:rPr>
                        <a:t>reappointment</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0" i="0" u="none" strike="noStrike" kern="1200" baseline="0" dirty="0" smtClean="0">
                          <a:solidFill>
                            <a:schemeClr val="dk1"/>
                          </a:solidFill>
                          <a:latin typeface="+mn-lt"/>
                          <a:ea typeface="+mn-ea"/>
                          <a:cs typeface="+mn-cs"/>
                        </a:rPr>
                        <a:t>• Physical and mental examinations (described</a:t>
                      </a:r>
                    </a:p>
                    <a:p>
                      <a:r>
                        <a:rPr lang="en-US" sz="1600" b="0" i="0" u="none" strike="noStrike" kern="1200" baseline="0" dirty="0" smtClean="0">
                          <a:solidFill>
                            <a:schemeClr val="dk1"/>
                          </a:solidFill>
                          <a:latin typeface="+mn-lt"/>
                          <a:ea typeface="+mn-ea"/>
                          <a:cs typeface="+mn-cs"/>
                        </a:rPr>
                        <a:t>elsewhere)</a:t>
                      </a:r>
                    </a:p>
                    <a:p>
                      <a:r>
                        <a:rPr lang="en-US" sz="1600" b="0" i="0" u="none" strike="noStrike" kern="1200" baseline="0" dirty="0" smtClean="0">
                          <a:solidFill>
                            <a:schemeClr val="dk1"/>
                          </a:solidFill>
                          <a:latin typeface="+mn-lt"/>
                          <a:ea typeface="+mn-ea"/>
                          <a:cs typeface="+mn-cs"/>
                        </a:rPr>
                        <a:t>• Proctoring of clinical performance if deemed appropriate</a:t>
                      </a:r>
                      <a:endParaRPr lang="en-US"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BDB1B">
                        <a:tint val="40000"/>
                      </a:srgbClr>
                    </a:solidFill>
                  </a:tcPr>
                </a:tc>
              </a:tr>
            </a:tbl>
          </a:graphicData>
        </a:graphic>
      </p:graphicFrame>
    </p:spTree>
    <p:extLst>
      <p:ext uri="{BB962C8B-B14F-4D97-AF65-F5344CB8AC3E}">
        <p14:creationId xmlns:p14="http://schemas.microsoft.com/office/powerpoint/2010/main" val="2830004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990600"/>
            <a:ext cx="8229600" cy="5303520"/>
          </a:xfrm>
        </p:spPr>
        <p:txBody>
          <a:bodyPr>
            <a:normAutofit fontScale="92500" lnSpcReduction="10000"/>
          </a:bodyPr>
          <a:lstStyle/>
          <a:p>
            <a:r>
              <a:rPr lang="en-US" b="1" dirty="0"/>
              <a:t>What age?</a:t>
            </a:r>
          </a:p>
          <a:p>
            <a:pPr marL="365760" lvl="1" indent="0">
              <a:buNone/>
            </a:pPr>
            <a:r>
              <a:rPr lang="en-US" dirty="0"/>
              <a:t>• Age should be directly related to increased risk of </a:t>
            </a:r>
            <a:r>
              <a:rPr lang="en-US" dirty="0" smtClean="0"/>
              <a:t>age related</a:t>
            </a:r>
            <a:endParaRPr lang="en-US" dirty="0"/>
          </a:p>
          <a:p>
            <a:pPr marL="109728" indent="0">
              <a:buNone/>
            </a:pPr>
            <a:r>
              <a:rPr lang="en-US" dirty="0" smtClean="0"/>
              <a:t>      </a:t>
            </a:r>
            <a:r>
              <a:rPr lang="en-US" sz="2300" dirty="0" smtClean="0"/>
              <a:t>impairments</a:t>
            </a:r>
            <a:endParaRPr lang="en-US" sz="2300" dirty="0"/>
          </a:p>
          <a:p>
            <a:r>
              <a:rPr lang="en-US" b="1" dirty="0" smtClean="0"/>
              <a:t>Type </a:t>
            </a:r>
            <a:r>
              <a:rPr lang="en-US" b="1" dirty="0"/>
              <a:t>of screening?</a:t>
            </a:r>
          </a:p>
          <a:p>
            <a:pPr marL="365760" lvl="1" indent="0">
              <a:buNone/>
            </a:pPr>
            <a:r>
              <a:rPr lang="en-US" dirty="0"/>
              <a:t>• Cognitive? Physical? “Fitness for Duty”?</a:t>
            </a:r>
          </a:p>
          <a:p>
            <a:r>
              <a:rPr lang="en-US" dirty="0" smtClean="0"/>
              <a:t> </a:t>
            </a:r>
            <a:r>
              <a:rPr lang="en-US" b="1" dirty="0"/>
              <a:t>Frequency of screening?</a:t>
            </a:r>
          </a:p>
          <a:p>
            <a:pPr marL="109728" indent="0">
              <a:buNone/>
            </a:pPr>
            <a:r>
              <a:rPr lang="en-US" dirty="0" smtClean="0"/>
              <a:t>    • </a:t>
            </a:r>
            <a:r>
              <a:rPr lang="en-US" sz="2300" dirty="0"/>
              <a:t>Annual? Bi-Annual with reappointment?</a:t>
            </a:r>
          </a:p>
          <a:p>
            <a:r>
              <a:rPr lang="en-US" b="1" dirty="0" smtClean="0"/>
              <a:t>Who </a:t>
            </a:r>
            <a:r>
              <a:rPr lang="en-US" b="1" dirty="0"/>
              <a:t>pays?</a:t>
            </a:r>
          </a:p>
          <a:p>
            <a:pPr marL="109728" indent="0">
              <a:buNone/>
            </a:pPr>
            <a:r>
              <a:rPr lang="en-US" dirty="0" smtClean="0"/>
              <a:t>    </a:t>
            </a:r>
            <a:r>
              <a:rPr lang="en-US" dirty="0"/>
              <a:t>• </a:t>
            </a:r>
            <a:r>
              <a:rPr lang="en-US" sz="2300" dirty="0" smtClean="0"/>
              <a:t>Hospital</a:t>
            </a:r>
            <a:r>
              <a:rPr lang="en-US" sz="2300" dirty="0"/>
              <a:t>? Medical-staff? Physician? Combination</a:t>
            </a:r>
            <a:r>
              <a:rPr lang="en-US" sz="2300" dirty="0" smtClean="0"/>
              <a:t>?</a:t>
            </a:r>
          </a:p>
          <a:p>
            <a:r>
              <a:rPr lang="en-US" b="1" dirty="0"/>
              <a:t>Who performs the screening?</a:t>
            </a:r>
          </a:p>
          <a:p>
            <a:r>
              <a:rPr lang="en-US" b="1" dirty="0" smtClean="0"/>
              <a:t>Who </a:t>
            </a:r>
            <a:r>
              <a:rPr lang="en-US" b="1" dirty="0"/>
              <a:t>selects physician(s)?</a:t>
            </a:r>
          </a:p>
          <a:p>
            <a:r>
              <a:rPr lang="en-US" b="1" dirty="0" smtClean="0"/>
              <a:t>Who </a:t>
            </a:r>
            <a:r>
              <a:rPr lang="en-US" b="1" dirty="0"/>
              <a:t>oversees policy?</a:t>
            </a:r>
          </a:p>
          <a:p>
            <a:pPr marL="109728" indent="0">
              <a:buNone/>
            </a:pPr>
            <a:r>
              <a:rPr lang="en-US" dirty="0" smtClean="0"/>
              <a:t>   • </a:t>
            </a:r>
            <a:r>
              <a:rPr lang="en-US" sz="2300" dirty="0"/>
              <a:t>Credentialing? </a:t>
            </a:r>
            <a:r>
              <a:rPr lang="en-US" sz="2300" dirty="0" smtClean="0"/>
              <a:t>Wellness Committee?</a:t>
            </a:r>
            <a:endParaRPr lang="en-US" sz="2300" dirty="0"/>
          </a:p>
        </p:txBody>
      </p:sp>
      <p:sp>
        <p:nvSpPr>
          <p:cNvPr id="3" name="Title 2"/>
          <p:cNvSpPr>
            <a:spLocks noGrp="1"/>
          </p:cNvSpPr>
          <p:nvPr>
            <p:ph type="title"/>
          </p:nvPr>
        </p:nvSpPr>
        <p:spPr>
          <a:xfrm>
            <a:off x="3048" y="30480"/>
            <a:ext cx="8988552" cy="1143000"/>
          </a:xfrm>
        </p:spPr>
        <p:txBody>
          <a:bodyPr>
            <a:normAutofit fontScale="90000"/>
          </a:bodyPr>
          <a:lstStyle/>
          <a:p>
            <a:pPr algn="ctr"/>
            <a:r>
              <a:rPr lang="en-US" dirty="0" smtClean="0"/>
              <a:t>Considerations for Aging Physician Policy</a:t>
            </a:r>
            <a:endParaRPr lang="en-US" dirty="0"/>
          </a:p>
        </p:txBody>
      </p:sp>
    </p:spTree>
    <p:extLst>
      <p:ext uri="{BB962C8B-B14F-4D97-AF65-F5344CB8AC3E}">
        <p14:creationId xmlns:p14="http://schemas.microsoft.com/office/powerpoint/2010/main" val="130661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Policies and Procedures for Age-based Physician Screening</a:t>
            </a:r>
          </a:p>
          <a:p>
            <a:pPr lvl="1">
              <a:buFont typeface="Arial" panose="020B0604020202020204" pitchFamily="34" charset="0"/>
              <a:buChar char="•"/>
            </a:pPr>
            <a:r>
              <a:rPr lang="en-US" sz="2000" dirty="0" smtClean="0"/>
              <a:t>The Clinical Case for Assessing Late-Career Practitioners</a:t>
            </a:r>
          </a:p>
          <a:p>
            <a:r>
              <a:rPr lang="en-US" dirty="0" smtClean="0"/>
              <a:t>Guidelines for:</a:t>
            </a:r>
          </a:p>
          <a:p>
            <a:pPr lvl="1"/>
            <a:r>
              <a:rPr lang="en-US" dirty="0" smtClean="0"/>
              <a:t>Crafting a Policy: Elements of an Effective Policy</a:t>
            </a:r>
          </a:p>
          <a:p>
            <a:pPr lvl="1"/>
            <a:r>
              <a:rPr lang="en-US" dirty="0" smtClean="0"/>
              <a:t>Adopting the Policy</a:t>
            </a:r>
          </a:p>
          <a:p>
            <a:pPr lvl="1"/>
            <a:r>
              <a:rPr lang="en-US" dirty="0" smtClean="0"/>
              <a:t>Implementing the Policy</a:t>
            </a:r>
          </a:p>
          <a:p>
            <a:pPr lvl="1"/>
            <a:r>
              <a:rPr lang="en-US" dirty="0" smtClean="0"/>
              <a:t>Infrastructure Required to Implement the Policy</a:t>
            </a:r>
          </a:p>
          <a:p>
            <a:r>
              <a:rPr lang="en-US" dirty="0" smtClean="0"/>
              <a:t>Legal Considerations on Which Policies are Based</a:t>
            </a:r>
          </a:p>
          <a:p>
            <a:pPr marL="109728" indent="0">
              <a:buNone/>
            </a:pPr>
            <a:endParaRPr lang="en-US" dirty="0" smtClean="0"/>
          </a:p>
          <a:p>
            <a:pPr marL="109728"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California Public Protection and Physician Health (CPPPH) </a:t>
            </a:r>
            <a:endParaRPr lang="en-US" dirty="0"/>
          </a:p>
        </p:txBody>
      </p:sp>
      <p:sp>
        <p:nvSpPr>
          <p:cNvPr id="4" name="TextBox 3"/>
          <p:cNvSpPr txBox="1"/>
          <p:nvPr/>
        </p:nvSpPr>
        <p:spPr>
          <a:xfrm>
            <a:off x="762000" y="5268627"/>
            <a:ext cx="8534400" cy="646331"/>
          </a:xfrm>
          <a:prstGeom prst="rect">
            <a:avLst/>
          </a:prstGeom>
          <a:noFill/>
        </p:spPr>
        <p:txBody>
          <a:bodyPr wrap="square" rtlCol="0">
            <a:spAutoFit/>
          </a:bodyPr>
          <a:lstStyle/>
          <a:p>
            <a:endParaRPr lang="en-US" dirty="0" smtClean="0">
              <a:hlinkClick r:id="rId3"/>
            </a:endParaRPr>
          </a:p>
          <a:p>
            <a:endParaRPr lang="en-US" dirty="0">
              <a:hlinkClick r:id="rId3"/>
            </a:endParaRPr>
          </a:p>
        </p:txBody>
      </p:sp>
      <p:sp>
        <p:nvSpPr>
          <p:cNvPr id="5" name="TextBox 4"/>
          <p:cNvSpPr txBox="1"/>
          <p:nvPr/>
        </p:nvSpPr>
        <p:spPr>
          <a:xfrm>
            <a:off x="914400" y="5268627"/>
            <a:ext cx="8229600" cy="1631216"/>
          </a:xfrm>
          <a:prstGeom prst="rect">
            <a:avLst/>
          </a:prstGeom>
          <a:noFill/>
        </p:spPr>
        <p:txBody>
          <a:bodyPr wrap="square" rtlCol="0">
            <a:spAutoFit/>
          </a:bodyPr>
          <a:lstStyle/>
          <a:p>
            <a:pPr algn="r"/>
            <a:r>
              <a:rPr lang="en-US" sz="1600" dirty="0" smtClean="0"/>
              <a:t>Assessing Late Career Practitioners: Policies and Procedures for Age-Based Screening, A Guideline from California Public Protections and Physician Health, Inc. </a:t>
            </a:r>
          </a:p>
          <a:p>
            <a:pPr algn="r"/>
            <a:r>
              <a:rPr lang="en-US" sz="1600" dirty="0">
                <a:hlinkClick r:id="rId3"/>
              </a:rPr>
              <a:t>http://www.cppph.org/cppph/wp-content/uploads/2015/07/assessing-late-career-practitioners-adopted-by-cppph-changes-6-10-151.pdf</a:t>
            </a:r>
            <a:endParaRPr lang="en-US" sz="1600" dirty="0"/>
          </a:p>
          <a:p>
            <a:pPr algn="r"/>
            <a:endParaRPr lang="en-US" dirty="0"/>
          </a:p>
          <a:p>
            <a:pPr algn="r"/>
            <a:endParaRPr lang="en-US" dirty="0"/>
          </a:p>
        </p:txBody>
      </p:sp>
    </p:spTree>
    <p:extLst>
      <p:ext uri="{BB962C8B-B14F-4D97-AF65-F5344CB8AC3E}">
        <p14:creationId xmlns:p14="http://schemas.microsoft.com/office/powerpoint/2010/main" val="1968443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normAutofit/>
          </a:bodyPr>
          <a:lstStyle/>
          <a:p>
            <a:pPr marL="457200" indent="-457200"/>
            <a:r>
              <a:rPr lang="en-US" sz="2800" dirty="0"/>
              <a:t>Home </a:t>
            </a:r>
            <a:r>
              <a:rPr lang="en-US" sz="2800" dirty="0" smtClean="0"/>
              <a:t>institution or practice</a:t>
            </a:r>
          </a:p>
          <a:p>
            <a:pPr marL="713232" lvl="1" indent="-457200">
              <a:spcBef>
                <a:spcPts val="200"/>
              </a:spcBef>
            </a:pPr>
            <a:r>
              <a:rPr lang="en-US" dirty="0" smtClean="0"/>
              <a:t>Advantages</a:t>
            </a:r>
            <a:r>
              <a:rPr lang="en-US" dirty="0"/>
              <a:t>: Convenience/Cost/Control of Process</a:t>
            </a:r>
          </a:p>
          <a:p>
            <a:pPr marL="713232" lvl="1" indent="-457200">
              <a:spcBef>
                <a:spcPts val="200"/>
              </a:spcBef>
            </a:pPr>
            <a:r>
              <a:rPr lang="en-US" dirty="0" smtClean="0"/>
              <a:t>Disadvantages</a:t>
            </a:r>
            <a:r>
              <a:rPr lang="en-US" dirty="0"/>
              <a:t>: Potential Bias/Availability of Resources</a:t>
            </a:r>
          </a:p>
          <a:p>
            <a:pPr marL="457200" indent="-457200"/>
            <a:r>
              <a:rPr lang="en-US" sz="2800" dirty="0" smtClean="0"/>
              <a:t>Local/regional </a:t>
            </a:r>
            <a:r>
              <a:rPr lang="en-US" sz="2800" dirty="0"/>
              <a:t>center</a:t>
            </a:r>
          </a:p>
          <a:p>
            <a:pPr marL="713232" lvl="1" indent="-457200">
              <a:spcBef>
                <a:spcPts val="200"/>
              </a:spcBef>
            </a:pPr>
            <a:r>
              <a:rPr lang="en-US" dirty="0"/>
              <a:t>Advantages: Relative Convenience/Standardized Eval.</a:t>
            </a:r>
          </a:p>
          <a:p>
            <a:pPr marL="713232" lvl="1" indent="-457200">
              <a:spcBef>
                <a:spcPts val="200"/>
              </a:spcBef>
            </a:pPr>
            <a:r>
              <a:rPr lang="en-US" dirty="0" smtClean="0"/>
              <a:t>Disadvantages</a:t>
            </a:r>
            <a:r>
              <a:rPr lang="en-US" dirty="0"/>
              <a:t>: Cost/Loss of Control Over Process</a:t>
            </a:r>
          </a:p>
          <a:p>
            <a:pPr marL="457200" indent="-457200"/>
            <a:r>
              <a:rPr lang="en-US" sz="2800" dirty="0" smtClean="0"/>
              <a:t>National </a:t>
            </a:r>
            <a:r>
              <a:rPr lang="en-US" sz="2800" dirty="0"/>
              <a:t>center</a:t>
            </a:r>
          </a:p>
          <a:p>
            <a:pPr marL="713232" lvl="1" indent="-457200">
              <a:spcBef>
                <a:spcPts val="200"/>
              </a:spcBef>
            </a:pPr>
            <a:r>
              <a:rPr lang="en-US" dirty="0"/>
              <a:t> Advantages: Standardization/Experience/Reputation</a:t>
            </a:r>
          </a:p>
          <a:p>
            <a:pPr marL="713232" lvl="1" indent="-457200">
              <a:spcBef>
                <a:spcPts val="200"/>
              </a:spcBef>
            </a:pPr>
            <a:r>
              <a:rPr lang="en-US" dirty="0" smtClean="0"/>
              <a:t>Disadvantages</a:t>
            </a:r>
            <a:r>
              <a:rPr lang="en-US" dirty="0"/>
              <a:t>: Cost/Geographic inconvenience/Loss of </a:t>
            </a:r>
            <a:r>
              <a:rPr lang="en-US" dirty="0" smtClean="0"/>
              <a:t>Control </a:t>
            </a:r>
            <a:r>
              <a:rPr lang="en-US" dirty="0"/>
              <a:t>Over Process</a:t>
            </a:r>
          </a:p>
        </p:txBody>
      </p:sp>
      <p:sp>
        <p:nvSpPr>
          <p:cNvPr id="3" name="Title 2"/>
          <p:cNvSpPr>
            <a:spLocks noGrp="1"/>
          </p:cNvSpPr>
          <p:nvPr>
            <p:ph type="title"/>
          </p:nvPr>
        </p:nvSpPr>
        <p:spPr>
          <a:xfrm>
            <a:off x="466344" y="381000"/>
            <a:ext cx="8229600" cy="1143000"/>
          </a:xfrm>
        </p:spPr>
        <p:txBody>
          <a:bodyPr>
            <a:normAutofit fontScale="90000"/>
          </a:bodyPr>
          <a:lstStyle/>
          <a:p>
            <a:r>
              <a:rPr lang="en-US" dirty="0"/>
              <a:t>Where/By Whom Should Screening of Late Career/Senior Physicians Be Performed</a:t>
            </a:r>
            <a:r>
              <a:rPr lang="en-US" dirty="0" smtClean="0"/>
              <a:t>? </a:t>
            </a:r>
            <a:endParaRPr lang="en-US" sz="2200" dirty="0">
              <a:solidFill>
                <a:srgbClr val="FF0000"/>
              </a:solidFill>
            </a:endParaRPr>
          </a:p>
        </p:txBody>
      </p:sp>
    </p:spTree>
    <p:extLst>
      <p:ext uri="{BB962C8B-B14F-4D97-AF65-F5344CB8AC3E}">
        <p14:creationId xmlns:p14="http://schemas.microsoft.com/office/powerpoint/2010/main" val="2796555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Age discrimination – Legal Ramifications</a:t>
            </a:r>
          </a:p>
          <a:p>
            <a:r>
              <a:rPr lang="en-US" dirty="0" smtClean="0"/>
              <a:t> Medical Staff By-laws</a:t>
            </a:r>
          </a:p>
          <a:p>
            <a:pPr lvl="2"/>
            <a:endParaRPr lang="en-US" dirty="0" smtClean="0"/>
          </a:p>
        </p:txBody>
      </p:sp>
      <p:sp>
        <p:nvSpPr>
          <p:cNvPr id="3" name="Title 2"/>
          <p:cNvSpPr>
            <a:spLocks noGrp="1"/>
          </p:cNvSpPr>
          <p:nvPr>
            <p:ph type="title"/>
          </p:nvPr>
        </p:nvSpPr>
        <p:spPr/>
        <p:txBody>
          <a:bodyPr/>
          <a:lstStyle/>
          <a:p>
            <a:r>
              <a:rPr lang="en-US" dirty="0" smtClean="0"/>
              <a:t>Controversies</a:t>
            </a:r>
            <a:endParaRPr lang="en-US" dirty="0"/>
          </a:p>
        </p:txBody>
      </p:sp>
    </p:spTree>
    <p:extLst>
      <p:ext uri="{BB962C8B-B14F-4D97-AF65-F5344CB8AC3E}">
        <p14:creationId xmlns:p14="http://schemas.microsoft.com/office/powerpoint/2010/main" val="3495171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 the Radar” </a:t>
            </a:r>
          </a:p>
          <a:p>
            <a:r>
              <a:rPr lang="en-US" dirty="0" smtClean="0"/>
              <a:t>Delayed retirement by altering practice environments</a:t>
            </a:r>
          </a:p>
          <a:p>
            <a:r>
              <a:rPr lang="en-US" dirty="0" smtClean="0"/>
              <a:t>Increased self-awareness</a:t>
            </a:r>
          </a:p>
          <a:p>
            <a:r>
              <a:rPr lang="en-US" dirty="0" smtClean="0"/>
              <a:t>Transition into “successful” retirement</a:t>
            </a:r>
            <a:endParaRPr lang="en-US" dirty="0"/>
          </a:p>
        </p:txBody>
      </p:sp>
      <p:sp>
        <p:nvSpPr>
          <p:cNvPr id="3" name="Title 2"/>
          <p:cNvSpPr>
            <a:spLocks noGrp="1"/>
          </p:cNvSpPr>
          <p:nvPr>
            <p:ph type="title"/>
          </p:nvPr>
        </p:nvSpPr>
        <p:spPr/>
        <p:txBody>
          <a:bodyPr/>
          <a:lstStyle/>
          <a:p>
            <a:r>
              <a:rPr lang="en-US" dirty="0" smtClean="0"/>
              <a:t>Benefits of Assessment</a:t>
            </a:r>
            <a:endParaRPr lang="en-US" dirty="0"/>
          </a:p>
        </p:txBody>
      </p:sp>
    </p:spTree>
    <p:extLst>
      <p:ext uri="{BB962C8B-B14F-4D97-AF65-F5344CB8AC3E}">
        <p14:creationId xmlns:p14="http://schemas.microsoft.com/office/powerpoint/2010/main" val="2622630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839200" cy="4767072"/>
          </a:xfrm>
        </p:spPr>
        <p:txBody>
          <a:bodyPr>
            <a:normAutofit fontScale="92500"/>
          </a:bodyPr>
          <a:lstStyle/>
          <a:p>
            <a:pPr>
              <a:buFont typeface="Arial" panose="020B0604020202020204" pitchFamily="34" charset="0"/>
              <a:buChar char="•"/>
            </a:pPr>
            <a:r>
              <a:rPr lang="en-US" sz="2800" dirty="0" smtClean="0"/>
              <a:t>Contribute </a:t>
            </a:r>
            <a:r>
              <a:rPr lang="en-US" sz="2800" dirty="0"/>
              <a:t>to predicted physician shortfall as population ages and their needs for medical care increase</a:t>
            </a:r>
          </a:p>
          <a:p>
            <a:pPr>
              <a:buFont typeface="Arial" panose="020B0604020202020204" pitchFamily="34" charset="0"/>
              <a:buChar char="•"/>
            </a:pPr>
            <a:r>
              <a:rPr lang="en-US" sz="2800" dirty="0"/>
              <a:t>Loss of contributions of medical wisdom and experience</a:t>
            </a:r>
          </a:p>
          <a:p>
            <a:pPr>
              <a:buFont typeface="Arial" panose="020B0604020202020204" pitchFamily="34" charset="0"/>
              <a:buChar char="•"/>
            </a:pPr>
            <a:r>
              <a:rPr lang="en-US" sz="2800" dirty="0"/>
              <a:t>Economic losses: society paid for medical education; delaying retirement</a:t>
            </a:r>
          </a:p>
          <a:p>
            <a:pPr>
              <a:buFont typeface="Arial" panose="020B0604020202020204" pitchFamily="34" charset="0"/>
              <a:buChar char="•"/>
            </a:pPr>
            <a:r>
              <a:rPr lang="en-US" sz="2800" dirty="0"/>
              <a:t>Beware the “law of averages”—old does not necessarily mean incompetent</a:t>
            </a:r>
          </a:p>
          <a:p>
            <a:pPr>
              <a:buFont typeface="Arial" panose="020B0604020202020204" pitchFamily="34" charset="0"/>
              <a:buChar char="•"/>
            </a:pPr>
            <a:r>
              <a:rPr lang="en-US" sz="2800" dirty="0"/>
              <a:t>Age may be a risk factor, but it is not the only one</a:t>
            </a:r>
          </a:p>
          <a:p>
            <a:pPr>
              <a:buFont typeface="Arial" panose="020B0604020202020204" pitchFamily="34" charset="0"/>
              <a:buChar char="•"/>
            </a:pPr>
            <a:r>
              <a:rPr lang="en-US" sz="2800" dirty="0" smtClean="0"/>
              <a:t>Legal Actions, i.e. Age </a:t>
            </a:r>
            <a:r>
              <a:rPr lang="en-US" sz="2800" dirty="0"/>
              <a:t>Discrimination in Employment Act (ADEA)</a:t>
            </a:r>
          </a:p>
          <a:p>
            <a:endParaRPr lang="en-US" dirty="0"/>
          </a:p>
        </p:txBody>
      </p:sp>
      <p:sp>
        <p:nvSpPr>
          <p:cNvPr id="3" name="Title 2"/>
          <p:cNvSpPr>
            <a:spLocks noGrp="1"/>
          </p:cNvSpPr>
          <p:nvPr>
            <p:ph type="title"/>
          </p:nvPr>
        </p:nvSpPr>
        <p:spPr>
          <a:xfrm>
            <a:off x="432816" y="338328"/>
            <a:ext cx="8229600" cy="1143000"/>
          </a:xfrm>
        </p:spPr>
        <p:txBody>
          <a:bodyPr>
            <a:noAutofit/>
          </a:bodyPr>
          <a:lstStyle/>
          <a:p>
            <a:r>
              <a:rPr lang="en-US" sz="3200" dirty="0"/>
              <a:t>Unintended </a:t>
            </a:r>
            <a:r>
              <a:rPr lang="en-US" sz="3200" dirty="0" smtClean="0"/>
              <a:t>Consequences/Risks </a:t>
            </a:r>
            <a:r>
              <a:rPr lang="en-US" sz="3200" dirty="0"/>
              <a:t>of </a:t>
            </a:r>
            <a:br>
              <a:rPr lang="en-US" sz="3200" dirty="0"/>
            </a:br>
            <a:r>
              <a:rPr lang="en-US" sz="3200" dirty="0"/>
              <a:t>Age-Based Competence </a:t>
            </a:r>
            <a:r>
              <a:rPr lang="en-US" sz="3200" dirty="0" smtClean="0"/>
              <a:t>Decisions &amp; Mandatory Retirement</a:t>
            </a:r>
            <a:endParaRPr lang="en-US" sz="3200" dirty="0"/>
          </a:p>
        </p:txBody>
      </p:sp>
    </p:spTree>
    <p:extLst>
      <p:ext uri="{BB962C8B-B14F-4D97-AF65-F5344CB8AC3E}">
        <p14:creationId xmlns:p14="http://schemas.microsoft.com/office/powerpoint/2010/main" val="1661693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smtClean="0"/>
              <a:t>Legal Issues and Considerations</a:t>
            </a:r>
            <a:endParaRPr lang="en-US" dirty="0"/>
          </a:p>
        </p:txBody>
      </p:sp>
      <p:sp>
        <p:nvSpPr>
          <p:cNvPr id="4" name="Content Placeholder 1"/>
          <p:cNvSpPr txBox="1">
            <a:spLocks/>
          </p:cNvSpPr>
          <p:nvPr/>
        </p:nvSpPr>
        <p:spPr>
          <a:xfrm>
            <a:off x="643759" y="1432773"/>
            <a:ext cx="4038600" cy="452596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t>Challenges</a:t>
            </a:r>
          </a:p>
          <a:p>
            <a:endParaRPr lang="en-US" sz="3200" dirty="0" smtClean="0">
              <a:latin typeface="+mj-lt"/>
            </a:endParaRPr>
          </a:p>
          <a:p>
            <a:r>
              <a:rPr lang="en-US" sz="3200" dirty="0" smtClean="0"/>
              <a:t>ADEA  - Age Discrimination &amp; Employment Act</a:t>
            </a:r>
          </a:p>
          <a:p>
            <a:r>
              <a:rPr lang="en-US" sz="3200" dirty="0" smtClean="0"/>
              <a:t>ADA – Americans with Disabilities Act</a:t>
            </a:r>
            <a:endParaRPr lang="en-US" sz="3200" dirty="0"/>
          </a:p>
        </p:txBody>
      </p:sp>
      <p:sp>
        <p:nvSpPr>
          <p:cNvPr id="5" name="Content Placeholder 2"/>
          <p:cNvSpPr txBox="1">
            <a:spLocks/>
          </p:cNvSpPr>
          <p:nvPr/>
        </p:nvSpPr>
        <p:spPr>
          <a:xfrm>
            <a:off x="4682359" y="1450536"/>
            <a:ext cx="4038600" cy="4525963"/>
          </a:xfrm>
          <a:prstGeom prst="rect">
            <a:avLst/>
          </a:prstGeom>
        </p:spPr>
        <p:txBody>
          <a:bodyPr>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t>Defenses</a:t>
            </a:r>
          </a:p>
          <a:p>
            <a:endParaRPr lang="en-US" dirty="0" smtClean="0">
              <a:latin typeface="+mj-lt"/>
            </a:endParaRPr>
          </a:p>
          <a:p>
            <a:r>
              <a:rPr lang="en-US" sz="3200" dirty="0" smtClean="0"/>
              <a:t>Bona Fide Occupational Qualification (BFOQ)</a:t>
            </a:r>
          </a:p>
          <a:p>
            <a:r>
              <a:rPr lang="en-US" sz="3200" dirty="0" smtClean="0"/>
              <a:t>Reasonable Factor Other than Age (RFOA)</a:t>
            </a:r>
            <a:endParaRPr lang="en-US" sz="3200" dirty="0"/>
          </a:p>
        </p:txBody>
      </p:sp>
    </p:spTree>
    <p:extLst>
      <p:ext uri="{BB962C8B-B14F-4D97-AF65-F5344CB8AC3E}">
        <p14:creationId xmlns:p14="http://schemas.microsoft.com/office/powerpoint/2010/main" val="120845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610600" cy="4953000"/>
          </a:xfrm>
        </p:spPr>
        <p:txBody>
          <a:bodyPr>
            <a:normAutofit fontScale="77500" lnSpcReduction="20000"/>
          </a:bodyPr>
          <a:lstStyle/>
          <a:p>
            <a:pPr marL="109728" indent="0">
              <a:buNone/>
            </a:pPr>
            <a:r>
              <a:rPr lang="en-US" dirty="0"/>
              <a:t>At the end of this program, participants will be able to:</a:t>
            </a:r>
          </a:p>
          <a:p>
            <a:pPr marL="514350" indent="-514350">
              <a:buFont typeface="+mj-lt"/>
              <a:buAutoNum type="arabicPeriod"/>
            </a:pPr>
            <a:r>
              <a:rPr lang="en-US" dirty="0"/>
              <a:t>List the current United States age-based competency based screening methodology relating to a physician’s professional duty requirements </a:t>
            </a:r>
          </a:p>
          <a:p>
            <a:pPr marL="514350" indent="-514350">
              <a:buFont typeface="+mj-lt"/>
              <a:buAutoNum type="arabicPeriod"/>
            </a:pPr>
            <a:r>
              <a:rPr lang="en-US" dirty="0"/>
              <a:t>Discuss the impact of age related physician professional deficits on societal needs</a:t>
            </a:r>
          </a:p>
          <a:p>
            <a:pPr marL="514350" indent="-514350">
              <a:buFont typeface="+mj-lt"/>
              <a:buAutoNum type="arabicPeriod"/>
            </a:pPr>
            <a:r>
              <a:rPr lang="en-US" dirty="0"/>
              <a:t>Discuss the  legal ramifications of age related deficits on practice and outcomes.</a:t>
            </a:r>
          </a:p>
          <a:p>
            <a:pPr marL="514350" indent="-514350">
              <a:buFont typeface="+mj-lt"/>
              <a:buAutoNum type="arabicPeriod"/>
            </a:pPr>
            <a:r>
              <a:rPr lang="en-US" dirty="0"/>
              <a:t>Review the current evidence regarding physician performance with increasing age.</a:t>
            </a:r>
          </a:p>
          <a:p>
            <a:pPr marL="514350" indent="-514350">
              <a:buFont typeface="+mj-lt"/>
              <a:buAutoNum type="arabicPeriod"/>
            </a:pPr>
            <a:r>
              <a:rPr lang="en-US" dirty="0"/>
              <a:t>Identify and define the current evaluation tools and measures for assessment of the aging physician</a:t>
            </a:r>
          </a:p>
          <a:p>
            <a:pPr marL="514350" indent="-514350">
              <a:buFont typeface="+mj-lt"/>
              <a:buAutoNum type="arabicPeriod"/>
            </a:pPr>
            <a:r>
              <a:rPr lang="en-US" dirty="0"/>
              <a:t>Differentiate between a screening evaluation of a physician and an evaluation “for cause”.</a:t>
            </a:r>
          </a:p>
          <a:p>
            <a:pPr marL="514350" indent="-514350">
              <a:buFont typeface="+mj-lt"/>
              <a:buAutoNum type="arabicPeriod"/>
            </a:pPr>
            <a:r>
              <a:rPr lang="en-US" dirty="0"/>
              <a:t>List and discuss </a:t>
            </a:r>
            <a:r>
              <a:rPr lang="en-US" dirty="0" smtClean="0"/>
              <a:t>current </a:t>
            </a:r>
            <a:r>
              <a:rPr lang="en-US" dirty="0"/>
              <a:t>institutional policies for age-based screening</a:t>
            </a:r>
          </a:p>
          <a:p>
            <a:pPr marL="514350" indent="-514350">
              <a:buFont typeface="+mj-lt"/>
              <a:buAutoNum type="arabicPeriod"/>
            </a:pPr>
            <a:r>
              <a:rPr lang="en-US" dirty="0"/>
              <a:t>Recognize the controversies, risks, and benefits of age-based competency assessment</a:t>
            </a:r>
          </a:p>
          <a:p>
            <a:pPr marL="109728" indent="0">
              <a:buNone/>
            </a:pPr>
            <a:endParaRPr lang="en-US" dirty="0"/>
          </a:p>
        </p:txBody>
      </p:sp>
      <p:sp>
        <p:nvSpPr>
          <p:cNvPr id="3" name="Title 2"/>
          <p:cNvSpPr>
            <a:spLocks noGrp="1"/>
          </p:cNvSpPr>
          <p:nvPr>
            <p:ph type="title"/>
          </p:nvPr>
        </p:nvSpPr>
        <p:spPr>
          <a:xfrm>
            <a:off x="304800" y="-128016"/>
            <a:ext cx="8229600" cy="1143000"/>
          </a:xfrm>
        </p:spPr>
        <p:txBody>
          <a:bodyPr/>
          <a:lstStyle/>
          <a:p>
            <a:r>
              <a:rPr lang="en-US" dirty="0" smtClean="0"/>
              <a:t>OBJECTIVES</a:t>
            </a:r>
            <a:endParaRPr lang="en-US" dirty="0"/>
          </a:p>
        </p:txBody>
      </p:sp>
    </p:spTree>
    <p:extLst>
      <p:ext uri="{BB962C8B-B14F-4D97-AF65-F5344CB8AC3E}">
        <p14:creationId xmlns:p14="http://schemas.microsoft.com/office/powerpoint/2010/main" val="1413637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Non-employed physicians do not have standing to</a:t>
            </a:r>
          </a:p>
          <a:p>
            <a:pPr marL="109728" indent="0">
              <a:buNone/>
            </a:pPr>
            <a:r>
              <a:rPr lang="en-US" dirty="0" smtClean="0"/>
              <a:t>    sue</a:t>
            </a:r>
            <a:endParaRPr lang="en-US" dirty="0"/>
          </a:p>
          <a:p>
            <a:r>
              <a:rPr lang="en-US" dirty="0" smtClean="0"/>
              <a:t>Must </a:t>
            </a:r>
            <a:r>
              <a:rPr lang="en-US" dirty="0"/>
              <a:t>prove that age is a BFOQ for physicians to</a:t>
            </a:r>
          </a:p>
          <a:p>
            <a:pPr marL="109728" indent="0">
              <a:buNone/>
            </a:pPr>
            <a:r>
              <a:rPr lang="en-US" dirty="0" smtClean="0"/>
              <a:t>    safely </a:t>
            </a:r>
            <a:r>
              <a:rPr lang="en-US" dirty="0"/>
              <a:t>practice medicine and is a matter of public</a:t>
            </a:r>
          </a:p>
          <a:p>
            <a:pPr marL="109728" indent="0">
              <a:buNone/>
            </a:pPr>
            <a:r>
              <a:rPr lang="en-US" dirty="0" smtClean="0"/>
              <a:t>    safety</a:t>
            </a:r>
            <a:endParaRPr lang="en-US" dirty="0"/>
          </a:p>
          <a:p>
            <a:r>
              <a:rPr lang="en-US" dirty="0" smtClean="0"/>
              <a:t>Draw </a:t>
            </a:r>
            <a:r>
              <a:rPr lang="en-US" dirty="0"/>
              <a:t>upon research finding correlation between </a:t>
            </a:r>
            <a:r>
              <a:rPr lang="en-US" dirty="0" smtClean="0"/>
              <a:t>age and </a:t>
            </a:r>
            <a:r>
              <a:rPr lang="en-US" dirty="0"/>
              <a:t>adverse outcomes</a:t>
            </a:r>
          </a:p>
          <a:p>
            <a:r>
              <a:rPr lang="en-US" dirty="0" smtClean="0"/>
              <a:t>Analogous </a:t>
            </a:r>
            <a:r>
              <a:rPr lang="en-US" dirty="0"/>
              <a:t>to other public safety exceptions</a:t>
            </a:r>
          </a:p>
        </p:txBody>
      </p:sp>
      <p:sp>
        <p:nvSpPr>
          <p:cNvPr id="3" name="Title 2"/>
          <p:cNvSpPr>
            <a:spLocks noGrp="1"/>
          </p:cNvSpPr>
          <p:nvPr>
            <p:ph type="title"/>
          </p:nvPr>
        </p:nvSpPr>
        <p:spPr/>
        <p:txBody>
          <a:bodyPr/>
          <a:lstStyle/>
          <a:p>
            <a:r>
              <a:rPr lang="en-US" dirty="0" smtClean="0"/>
              <a:t>Defending Against ADEA Allegations</a:t>
            </a:r>
            <a:endParaRPr lang="en-US" dirty="0"/>
          </a:p>
        </p:txBody>
      </p:sp>
    </p:spTree>
    <p:extLst>
      <p:ext uri="{BB962C8B-B14F-4D97-AF65-F5344CB8AC3E}">
        <p14:creationId xmlns:p14="http://schemas.microsoft.com/office/powerpoint/2010/main" val="2773715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r>
              <a:rPr lang="en-US" dirty="0" smtClean="0"/>
              <a:t>Non-employed </a:t>
            </a:r>
            <a:r>
              <a:rPr lang="en-US" dirty="0"/>
              <a:t>physicians do not have standing to</a:t>
            </a:r>
          </a:p>
          <a:p>
            <a:pPr marL="109728" indent="0">
              <a:spcBef>
                <a:spcPts val="0"/>
              </a:spcBef>
              <a:buNone/>
            </a:pPr>
            <a:r>
              <a:rPr lang="en-US" dirty="0" smtClean="0"/>
              <a:t>    sue </a:t>
            </a:r>
            <a:r>
              <a:rPr lang="en-US" dirty="0"/>
              <a:t>hospital under ADA Title I, but may have</a:t>
            </a:r>
          </a:p>
          <a:p>
            <a:pPr marL="109728" indent="0">
              <a:spcBef>
                <a:spcPts val="0"/>
              </a:spcBef>
              <a:buNone/>
            </a:pPr>
            <a:r>
              <a:rPr lang="en-US" dirty="0" smtClean="0"/>
              <a:t>    standing </a:t>
            </a:r>
            <a:r>
              <a:rPr lang="en-US" dirty="0"/>
              <a:t>under Title III</a:t>
            </a:r>
          </a:p>
          <a:p>
            <a:pPr>
              <a:spcBef>
                <a:spcPts val="0"/>
              </a:spcBef>
            </a:pPr>
            <a:r>
              <a:rPr lang="en-US" dirty="0" smtClean="0"/>
              <a:t>Screening </a:t>
            </a:r>
            <a:r>
              <a:rPr lang="en-US" dirty="0"/>
              <a:t>policy is job related and consistent with</a:t>
            </a:r>
          </a:p>
          <a:p>
            <a:pPr marL="109728" indent="0">
              <a:spcBef>
                <a:spcPts val="0"/>
              </a:spcBef>
              <a:buNone/>
            </a:pPr>
            <a:r>
              <a:rPr lang="en-US" dirty="0" smtClean="0"/>
              <a:t>   business </a:t>
            </a:r>
            <a:r>
              <a:rPr lang="en-US" dirty="0"/>
              <a:t>necessity</a:t>
            </a:r>
          </a:p>
          <a:p>
            <a:pPr>
              <a:spcBef>
                <a:spcPts val="0"/>
              </a:spcBef>
            </a:pPr>
            <a:r>
              <a:rPr lang="en-US" dirty="0" smtClean="0"/>
              <a:t>Age-based </a:t>
            </a:r>
            <a:r>
              <a:rPr lang="en-US" dirty="0"/>
              <a:t>screening of physicians is a matter </a:t>
            </a:r>
            <a:r>
              <a:rPr lang="en-US" dirty="0" smtClean="0"/>
              <a:t>of patient safety</a:t>
            </a:r>
            <a:endParaRPr lang="en-US" dirty="0"/>
          </a:p>
        </p:txBody>
      </p:sp>
      <p:sp>
        <p:nvSpPr>
          <p:cNvPr id="3" name="Title 2"/>
          <p:cNvSpPr>
            <a:spLocks noGrp="1"/>
          </p:cNvSpPr>
          <p:nvPr>
            <p:ph type="title"/>
          </p:nvPr>
        </p:nvSpPr>
        <p:spPr>
          <a:xfrm>
            <a:off x="457200" y="274638"/>
            <a:ext cx="8458200" cy="1143000"/>
          </a:xfrm>
        </p:spPr>
        <p:txBody>
          <a:bodyPr>
            <a:normAutofit fontScale="90000"/>
          </a:bodyPr>
          <a:lstStyle/>
          <a:p>
            <a:r>
              <a:rPr lang="en-US" dirty="0" smtClean="0"/>
              <a:t>Defending Against ADA and Rehabilitation Act Allegations</a:t>
            </a:r>
            <a:endParaRPr lang="en-US" dirty="0"/>
          </a:p>
        </p:txBody>
      </p:sp>
    </p:spTree>
    <p:extLst>
      <p:ext uri="{BB962C8B-B14F-4D97-AF65-F5344CB8AC3E}">
        <p14:creationId xmlns:p14="http://schemas.microsoft.com/office/powerpoint/2010/main" val="3160962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lstStyle/>
          <a:p>
            <a:r>
              <a:rPr lang="en-US" dirty="0" smtClean="0"/>
              <a:t>Courts will decide age discrimination allegations on a case-by-case basis</a:t>
            </a:r>
          </a:p>
          <a:p>
            <a:r>
              <a:rPr lang="en-US" dirty="0" smtClean="0"/>
              <a:t>Goal – identify age related impairments to ensure that physicians can continue to practice safely as long as possible</a:t>
            </a:r>
          </a:p>
          <a:p>
            <a:r>
              <a:rPr lang="en-US" dirty="0" smtClean="0"/>
              <a:t>Hospital must respect physician’s rights every step of the way</a:t>
            </a:r>
          </a:p>
          <a:p>
            <a:r>
              <a:rPr lang="en-US" dirty="0" smtClean="0"/>
              <a:t>Potential for liability for failure to act</a:t>
            </a:r>
          </a:p>
          <a:p>
            <a:endParaRPr lang="en-US" dirty="0"/>
          </a:p>
        </p:txBody>
      </p:sp>
      <p:sp>
        <p:nvSpPr>
          <p:cNvPr id="3" name="Title 2"/>
          <p:cNvSpPr>
            <a:spLocks noGrp="1"/>
          </p:cNvSpPr>
          <p:nvPr>
            <p:ph type="title"/>
          </p:nvPr>
        </p:nvSpPr>
        <p:spPr/>
        <p:txBody>
          <a:bodyPr>
            <a:normAutofit fontScale="90000"/>
          </a:bodyPr>
          <a:lstStyle/>
          <a:p>
            <a:r>
              <a:rPr lang="en-US" dirty="0" smtClean="0"/>
              <a:t>Legal Implications for Physicians, Hospitals and Patients</a:t>
            </a:r>
            <a:endParaRPr lang="en-US" dirty="0"/>
          </a:p>
        </p:txBody>
      </p:sp>
    </p:spTree>
    <p:extLst>
      <p:ext uri="{BB962C8B-B14F-4D97-AF65-F5344CB8AC3E}">
        <p14:creationId xmlns:p14="http://schemas.microsoft.com/office/powerpoint/2010/main" val="1868758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Obligation to </a:t>
            </a:r>
            <a:r>
              <a:rPr lang="en-US" dirty="0"/>
              <a:t>protect quality of care and monitor</a:t>
            </a:r>
          </a:p>
          <a:p>
            <a:pPr marL="109728" indent="0">
              <a:buNone/>
            </a:pPr>
            <a:r>
              <a:rPr lang="en-US" dirty="0" smtClean="0"/>
              <a:t>    impaired physicians </a:t>
            </a:r>
          </a:p>
          <a:p>
            <a:pPr marL="109728" indent="0">
              <a:buNone/>
            </a:pPr>
            <a:endParaRPr lang="en-US" dirty="0"/>
          </a:p>
          <a:p>
            <a:r>
              <a:rPr lang="en-US" dirty="0" smtClean="0"/>
              <a:t>Anti-discrimination </a:t>
            </a:r>
            <a:r>
              <a:rPr lang="en-US" dirty="0"/>
              <a:t>laws prohibit discrimination on </a:t>
            </a:r>
            <a:r>
              <a:rPr lang="en-US" dirty="0" smtClean="0"/>
              <a:t>the basis </a:t>
            </a:r>
            <a:r>
              <a:rPr lang="en-US" dirty="0"/>
              <a:t>of age and disability</a:t>
            </a:r>
          </a:p>
        </p:txBody>
      </p:sp>
      <p:sp>
        <p:nvSpPr>
          <p:cNvPr id="3" name="Title 2"/>
          <p:cNvSpPr>
            <a:spLocks noGrp="1"/>
          </p:cNvSpPr>
          <p:nvPr>
            <p:ph type="title"/>
          </p:nvPr>
        </p:nvSpPr>
        <p:spPr/>
        <p:txBody>
          <a:bodyPr>
            <a:normAutofit fontScale="90000"/>
          </a:bodyPr>
          <a:lstStyle/>
          <a:p>
            <a:r>
              <a:rPr lang="en-US" dirty="0" smtClean="0"/>
              <a:t>Quandary for Aging Physician Assessment</a:t>
            </a:r>
            <a:endParaRPr lang="en-US" dirty="0"/>
          </a:p>
        </p:txBody>
      </p:sp>
    </p:spTree>
    <p:extLst>
      <p:ext uri="{BB962C8B-B14F-4D97-AF65-F5344CB8AC3E}">
        <p14:creationId xmlns:p14="http://schemas.microsoft.com/office/powerpoint/2010/main" val="2360043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991600" cy="4525963"/>
          </a:xfrm>
        </p:spPr>
        <p:txBody>
          <a:bodyPr>
            <a:normAutofit fontScale="77500" lnSpcReduction="20000"/>
          </a:bodyPr>
          <a:lstStyle/>
          <a:p>
            <a:pPr marL="0" indent="0" algn="ctr">
              <a:buNone/>
            </a:pPr>
            <a:r>
              <a:rPr lang="en-US" sz="3200" b="1" dirty="0"/>
              <a:t>From Where and From Whom Will It Come?</a:t>
            </a:r>
          </a:p>
          <a:p>
            <a:pPr marL="0" indent="0" algn="ctr">
              <a:buNone/>
            </a:pPr>
            <a:r>
              <a:rPr lang="en-US" sz="3200" b="1" dirty="0"/>
              <a:t>Local/Regional, State, and National Organizations</a:t>
            </a:r>
          </a:p>
          <a:p>
            <a:pPr marL="0" indent="0" algn="ctr">
              <a:buNone/>
            </a:pPr>
            <a:endParaRPr lang="en-US" b="1" dirty="0"/>
          </a:p>
          <a:p>
            <a:r>
              <a:rPr lang="en-US" sz="2800" dirty="0"/>
              <a:t>Evaluation of mental and physical health regularly and increasing in frequency after age 55 or when illness develops. Neuropsychological testing as necessary.</a:t>
            </a:r>
          </a:p>
          <a:p>
            <a:r>
              <a:rPr lang="en-US" sz="2800" dirty="0"/>
              <a:t>Reliable assessments of actual performance or reliable and relevant proxies for performance that measure outcomes or processes and provide feedback and follow-up to document change.</a:t>
            </a:r>
          </a:p>
          <a:p>
            <a:r>
              <a:rPr lang="en-US" sz="2800" dirty="0"/>
              <a:t>Re-credentialing (annual), licensure/re-licensure based on actual scope of practice (2 years) and recertification/MOC (3 years).</a:t>
            </a:r>
          </a:p>
          <a:p>
            <a:r>
              <a:rPr lang="en-US" sz="2800" dirty="0"/>
              <a:t>Technical/procedural skill: Simulators/proctoring for new operations to document proficiency and after age 60, or if illness has developed. Specialty-specific and based on practice profile</a:t>
            </a:r>
          </a:p>
          <a:p>
            <a:pPr marL="109728" indent="0">
              <a:buNone/>
            </a:pPr>
            <a:endParaRPr lang="en-US" dirty="0"/>
          </a:p>
        </p:txBody>
      </p:sp>
      <p:sp>
        <p:nvSpPr>
          <p:cNvPr id="3" name="Title 2"/>
          <p:cNvSpPr>
            <a:spLocks noGrp="1"/>
          </p:cNvSpPr>
          <p:nvPr>
            <p:ph type="title"/>
          </p:nvPr>
        </p:nvSpPr>
        <p:spPr/>
        <p:txBody>
          <a:bodyPr>
            <a:normAutofit/>
          </a:bodyPr>
          <a:lstStyle/>
          <a:p>
            <a:pPr algn="ctr"/>
            <a:r>
              <a:rPr lang="en-US" dirty="0"/>
              <a:t>What We Need to </a:t>
            </a:r>
            <a:r>
              <a:rPr lang="en-US" dirty="0" smtClean="0"/>
              <a:t>Know</a:t>
            </a:r>
            <a:endParaRPr lang="en-US" sz="2700" dirty="0">
              <a:solidFill>
                <a:srgbClr val="FF0000"/>
              </a:solidFill>
            </a:endParaRPr>
          </a:p>
        </p:txBody>
      </p:sp>
      <p:sp>
        <p:nvSpPr>
          <p:cNvPr id="4" name="TextBox 3"/>
          <p:cNvSpPr txBox="1"/>
          <p:nvPr/>
        </p:nvSpPr>
        <p:spPr>
          <a:xfrm>
            <a:off x="3435096" y="6001195"/>
            <a:ext cx="5257800" cy="523220"/>
          </a:xfrm>
          <a:prstGeom prst="rect">
            <a:avLst/>
          </a:prstGeom>
          <a:noFill/>
        </p:spPr>
        <p:txBody>
          <a:bodyPr wrap="square" rtlCol="0">
            <a:spAutoFit/>
          </a:bodyPr>
          <a:lstStyle/>
          <a:p>
            <a:r>
              <a:rPr lang="en-US" sz="1400" dirty="0"/>
              <a:t>Stephen H. Miller, MD, MPH Coalition for Physician Enhancement Meeting, November 10-11, 2011</a:t>
            </a:r>
          </a:p>
        </p:txBody>
      </p:sp>
    </p:spTree>
    <p:extLst>
      <p:ext uri="{BB962C8B-B14F-4D97-AF65-F5344CB8AC3E}">
        <p14:creationId xmlns:p14="http://schemas.microsoft.com/office/powerpoint/2010/main" val="2073375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0"/>
            <a:ext cx="7010400" cy="3539430"/>
          </a:xfrm>
          <a:prstGeom prst="rect">
            <a:avLst/>
          </a:prstGeom>
          <a:noFill/>
        </p:spPr>
        <p:txBody>
          <a:bodyPr wrap="square" rtlCol="0">
            <a:spAutoFit/>
          </a:bodyPr>
          <a:lstStyle/>
          <a:p>
            <a:pPr algn="ctr"/>
            <a:r>
              <a:rPr lang="en-US" sz="2800" dirty="0" smtClean="0"/>
              <a:t>The presentation is being recorded and will be made available on the CPE website in the near future.   Copies of the slides will also be available. </a:t>
            </a:r>
          </a:p>
          <a:p>
            <a:pPr algn="ctr"/>
            <a:endParaRPr lang="en-US" sz="2800" dirty="0"/>
          </a:p>
          <a:p>
            <a:pPr algn="ctr"/>
            <a:r>
              <a:rPr lang="en-US" sz="2800" dirty="0" smtClean="0"/>
              <a:t>Please go to</a:t>
            </a:r>
            <a:r>
              <a:rPr lang="en-US" sz="2800" dirty="0"/>
              <a:t>: </a:t>
            </a:r>
            <a:r>
              <a:rPr lang="en-US" sz="2800" dirty="0">
                <a:hlinkClick r:id="rId2"/>
              </a:rPr>
              <a:t>http://cpe.memberlodge.org</a:t>
            </a:r>
            <a:r>
              <a:rPr lang="en-US" sz="2800" dirty="0" smtClean="0">
                <a:hlinkClick r:id="rId2"/>
              </a:rPr>
              <a:t>/</a:t>
            </a:r>
            <a:endParaRPr lang="en-US" sz="2800" dirty="0" smtClean="0"/>
          </a:p>
          <a:p>
            <a:pPr algn="ctr"/>
            <a:r>
              <a:rPr lang="en-US" sz="2800" dirty="0" smtClean="0"/>
              <a:t>&amp; click on the CPE Webinars tab on the left navigation panel.</a:t>
            </a:r>
            <a:endParaRPr lang="en-US" sz="2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4495800"/>
            <a:ext cx="1828800" cy="1828800"/>
          </a:xfrm>
          <a:prstGeom prst="rect">
            <a:avLst/>
          </a:prstGeom>
        </p:spPr>
      </p:pic>
    </p:spTree>
    <p:extLst>
      <p:ext uri="{BB962C8B-B14F-4D97-AF65-F5344CB8AC3E}">
        <p14:creationId xmlns:p14="http://schemas.microsoft.com/office/powerpoint/2010/main" val="2659056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4995672"/>
          </a:xfrm>
        </p:spPr>
        <p:txBody>
          <a:bodyPr>
            <a:normAutofit fontScale="92500" lnSpcReduction="10000"/>
          </a:bodyPr>
          <a:lstStyle/>
          <a:p>
            <a:pPr>
              <a:buFont typeface="Arial" charset="0"/>
              <a:buChar char="•"/>
            </a:pPr>
            <a:r>
              <a:rPr lang="en-US" sz="2800" dirty="0"/>
              <a:t>Demographic changes in the physician workforce</a:t>
            </a:r>
          </a:p>
          <a:p>
            <a:pPr>
              <a:buFont typeface="Arial" charset="0"/>
              <a:buChar char="•"/>
            </a:pPr>
            <a:r>
              <a:rPr lang="en-US" sz="2800" dirty="0" smtClean="0"/>
              <a:t>More doctors </a:t>
            </a:r>
            <a:r>
              <a:rPr lang="en-US" sz="2800" dirty="0"/>
              <a:t>working </a:t>
            </a:r>
            <a:r>
              <a:rPr lang="en-US" sz="2800" dirty="0" smtClean="0"/>
              <a:t>later in life (70s, 80s, 90s!)</a:t>
            </a:r>
            <a:endParaRPr lang="en-US" sz="2800" dirty="0"/>
          </a:p>
          <a:p>
            <a:pPr>
              <a:buFont typeface="Arial" charset="0"/>
              <a:buChar char="•"/>
            </a:pPr>
            <a:r>
              <a:rPr lang="en-US" sz="2800" dirty="0" smtClean="0"/>
              <a:t>Poor retirement planning, economy make it </a:t>
            </a:r>
            <a:r>
              <a:rPr lang="en-US" sz="2800" dirty="0"/>
              <a:t>necessary to work longer than they would like</a:t>
            </a:r>
          </a:p>
          <a:p>
            <a:pPr>
              <a:buFont typeface="Arial" charset="0"/>
              <a:buChar char="•"/>
            </a:pPr>
            <a:r>
              <a:rPr lang="en-US" sz="2800" dirty="0"/>
              <a:t>H</a:t>
            </a:r>
            <a:r>
              <a:rPr lang="en-US" sz="2800" dirty="0" smtClean="0"/>
              <a:t>igh </a:t>
            </a:r>
            <a:r>
              <a:rPr lang="en-US" sz="2800" dirty="0"/>
              <a:t>percentage of late career physicians work part </a:t>
            </a:r>
            <a:r>
              <a:rPr lang="en-US" sz="2800" dirty="0" smtClean="0"/>
              <a:t>time </a:t>
            </a:r>
            <a:r>
              <a:rPr lang="en-US" sz="2800" dirty="0"/>
              <a:t>thereby becoming ‘low volume’ practitioners</a:t>
            </a:r>
          </a:p>
          <a:p>
            <a:pPr>
              <a:buFont typeface="Arial" charset="0"/>
              <a:buChar char="•"/>
            </a:pPr>
            <a:r>
              <a:rPr lang="en-US" sz="2800" dirty="0"/>
              <a:t>Evidence linking quality of care and patient safety concerns to late career practitioners</a:t>
            </a:r>
          </a:p>
          <a:p>
            <a:pPr>
              <a:buFont typeface="Arial" charset="0"/>
              <a:buChar char="•"/>
            </a:pPr>
            <a:r>
              <a:rPr lang="en-US" sz="2800" dirty="0"/>
              <a:t>Colleagues often reluctant to challenge the quality of a long-standing member of their medical community, either because they don’t want to tarnish their reputation at the end of their career or because they are influential and often in positions of seniority.</a:t>
            </a:r>
          </a:p>
          <a:p>
            <a:endParaRPr lang="en-US" dirty="0"/>
          </a:p>
        </p:txBody>
      </p:sp>
      <p:sp>
        <p:nvSpPr>
          <p:cNvPr id="3" name="Title 2"/>
          <p:cNvSpPr>
            <a:spLocks noGrp="1"/>
          </p:cNvSpPr>
          <p:nvPr>
            <p:ph type="title"/>
          </p:nvPr>
        </p:nvSpPr>
        <p:spPr>
          <a:xfrm>
            <a:off x="152400" y="0"/>
            <a:ext cx="8839200" cy="1143000"/>
          </a:xfrm>
        </p:spPr>
        <p:txBody>
          <a:bodyPr>
            <a:normAutofit fontScale="90000"/>
          </a:bodyPr>
          <a:lstStyle/>
          <a:p>
            <a:r>
              <a:rPr lang="en-US" dirty="0"/>
              <a:t>Why are </a:t>
            </a:r>
            <a:r>
              <a:rPr lang="en-US" i="1" dirty="0"/>
              <a:t>Late-Career</a:t>
            </a:r>
            <a:r>
              <a:rPr lang="en-US" dirty="0"/>
              <a:t> Physicians A </a:t>
            </a:r>
            <a:r>
              <a:rPr lang="en-US" dirty="0" smtClean="0"/>
              <a:t>Concern? </a:t>
            </a:r>
            <a:endParaRPr lang="en-US" dirty="0"/>
          </a:p>
        </p:txBody>
      </p:sp>
    </p:spTree>
    <p:extLst>
      <p:ext uri="{BB962C8B-B14F-4D97-AF65-F5344CB8AC3E}">
        <p14:creationId xmlns:p14="http://schemas.microsoft.com/office/powerpoint/2010/main" val="412047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536" y="914400"/>
            <a:ext cx="8229600" cy="4525963"/>
          </a:xfrm>
        </p:spPr>
        <p:txBody>
          <a:bodyPr>
            <a:noAutofit/>
          </a:bodyPr>
          <a:lstStyle/>
          <a:p>
            <a:r>
              <a:rPr lang="en-US" sz="1800" dirty="0"/>
              <a:t>1985</a:t>
            </a:r>
          </a:p>
          <a:p>
            <a:pPr lvl="1"/>
            <a:r>
              <a:rPr lang="en-US" sz="1800" dirty="0"/>
              <a:t>Number in </a:t>
            </a:r>
            <a:r>
              <a:rPr lang="en-US" sz="1800" dirty="0" smtClean="0"/>
              <a:t>active practice </a:t>
            </a:r>
            <a:r>
              <a:rPr lang="en-US" sz="1800" dirty="0"/>
              <a:t>= 476,683</a:t>
            </a:r>
          </a:p>
          <a:p>
            <a:pPr lvl="1"/>
            <a:r>
              <a:rPr lang="en-US" sz="1800" dirty="0"/>
              <a:t>Mean age = not known</a:t>
            </a:r>
          </a:p>
          <a:p>
            <a:pPr lvl="1"/>
            <a:r>
              <a:rPr lang="en-US" sz="1800" dirty="0"/>
              <a:t>% 65 or older = 9.4</a:t>
            </a:r>
          </a:p>
          <a:p>
            <a:r>
              <a:rPr lang="en-US" sz="1800" dirty="0"/>
              <a:t>2005</a:t>
            </a:r>
          </a:p>
          <a:p>
            <a:pPr lvl="1"/>
            <a:r>
              <a:rPr lang="en-US" sz="1800" dirty="0"/>
              <a:t>Number in active practice = 672,531</a:t>
            </a:r>
          </a:p>
          <a:p>
            <a:pPr lvl="1"/>
            <a:r>
              <a:rPr lang="en-US" sz="1800" dirty="0"/>
              <a:t>Mean age = 50.0 (SD = 11.4)</a:t>
            </a:r>
          </a:p>
          <a:p>
            <a:pPr lvl="1"/>
            <a:r>
              <a:rPr lang="en-US" sz="1800" dirty="0"/>
              <a:t>% 65 or older = 11.7 (n = 78,340)</a:t>
            </a:r>
          </a:p>
          <a:p>
            <a:r>
              <a:rPr lang="en-US" sz="1800" dirty="0"/>
              <a:t>2011</a:t>
            </a:r>
          </a:p>
          <a:p>
            <a:pPr lvl="1"/>
            <a:r>
              <a:rPr lang="en-US" sz="1800" dirty="0"/>
              <a:t>Number in active practice = 697,340</a:t>
            </a:r>
          </a:p>
          <a:p>
            <a:pPr lvl="1"/>
            <a:r>
              <a:rPr lang="en-US" sz="1800" dirty="0"/>
              <a:t>Mean age = 52.5 (SD = 11.4)</a:t>
            </a:r>
          </a:p>
          <a:p>
            <a:pPr lvl="1"/>
            <a:r>
              <a:rPr lang="en-US" sz="1800" dirty="0"/>
              <a:t>% 65 or older = 15.12 (n = 105,464)</a:t>
            </a:r>
          </a:p>
          <a:p>
            <a:r>
              <a:rPr lang="en-US" sz="1800" dirty="0"/>
              <a:t>2020</a:t>
            </a:r>
          </a:p>
          <a:p>
            <a:pPr lvl="1"/>
            <a:r>
              <a:rPr lang="en-US" sz="1800" dirty="0"/>
              <a:t>Number in active practice 1,050,000 (estimate)</a:t>
            </a:r>
          </a:p>
          <a:p>
            <a:pPr lvl="1"/>
            <a:r>
              <a:rPr lang="en-US" sz="1800" dirty="0"/>
              <a:t>% 65 or older = 18 (n=189,000)</a:t>
            </a:r>
          </a:p>
          <a:p>
            <a:pPr lvl="1"/>
            <a:r>
              <a:rPr lang="en-US" sz="1800" dirty="0"/>
              <a:t>% 55 or older = 39 (n=409,500)</a:t>
            </a:r>
          </a:p>
          <a:p>
            <a:endParaRPr lang="en-US" sz="1800" dirty="0"/>
          </a:p>
        </p:txBody>
      </p:sp>
      <p:sp>
        <p:nvSpPr>
          <p:cNvPr id="3" name="Title 2"/>
          <p:cNvSpPr>
            <a:spLocks noGrp="1"/>
          </p:cNvSpPr>
          <p:nvPr>
            <p:ph type="title"/>
          </p:nvPr>
        </p:nvSpPr>
        <p:spPr>
          <a:xfrm>
            <a:off x="478536" y="0"/>
            <a:ext cx="8229600" cy="1143000"/>
          </a:xfrm>
        </p:spPr>
        <p:txBody>
          <a:bodyPr>
            <a:noAutofit/>
          </a:bodyPr>
          <a:lstStyle/>
          <a:p>
            <a:r>
              <a:rPr lang="en-US" sz="3600" dirty="0"/>
              <a:t>AMA Masterfile: </a:t>
            </a:r>
            <a:r>
              <a:rPr lang="en-US" sz="3600" dirty="0" smtClean="0"/>
              <a:t>Past</a:t>
            </a:r>
            <a:r>
              <a:rPr lang="en-US" sz="3600" dirty="0"/>
              <a:t>, Present and Future</a:t>
            </a:r>
          </a:p>
        </p:txBody>
      </p:sp>
    </p:spTree>
    <p:extLst>
      <p:ext uri="{BB962C8B-B14F-4D97-AF65-F5344CB8AC3E}">
        <p14:creationId xmlns:p14="http://schemas.microsoft.com/office/powerpoint/2010/main" val="231779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a:t>Poor performance in medical school</a:t>
            </a:r>
          </a:p>
          <a:p>
            <a:pPr marL="457200" indent="-457200">
              <a:buFont typeface="Arial" panose="020B0604020202020204" pitchFamily="34" charset="0"/>
              <a:buChar char="•"/>
            </a:pPr>
            <a:r>
              <a:rPr lang="en-US" dirty="0"/>
              <a:t>Solo practice</a:t>
            </a:r>
          </a:p>
          <a:p>
            <a:pPr marL="457200" indent="-457200">
              <a:buFont typeface="Arial" panose="020B0604020202020204" pitchFamily="34" charset="0"/>
              <a:buChar char="•"/>
            </a:pPr>
            <a:r>
              <a:rPr lang="en-US" dirty="0"/>
              <a:t>Lack of hospital privileges</a:t>
            </a:r>
          </a:p>
          <a:p>
            <a:pPr marL="457200" indent="-457200">
              <a:buFont typeface="Arial" panose="020B0604020202020204" pitchFamily="34" charset="0"/>
              <a:buChar char="•"/>
            </a:pPr>
            <a:r>
              <a:rPr lang="en-US" dirty="0"/>
              <a:t>Lack of ABMS board certification</a:t>
            </a:r>
          </a:p>
          <a:p>
            <a:pPr marL="457200" indent="-457200">
              <a:buFont typeface="Arial" panose="020B0604020202020204" pitchFamily="34" charset="0"/>
              <a:buChar char="•"/>
            </a:pPr>
            <a:r>
              <a:rPr lang="en-US" dirty="0"/>
              <a:t>Out-of-scope practice</a:t>
            </a:r>
          </a:p>
          <a:p>
            <a:pPr marL="457200" indent="-457200">
              <a:buFont typeface="Arial" panose="020B0604020202020204" pitchFamily="34" charset="0"/>
              <a:buChar char="•"/>
            </a:pPr>
            <a:r>
              <a:rPr lang="en-US" dirty="0"/>
              <a:t>Clinical volume</a:t>
            </a:r>
          </a:p>
          <a:p>
            <a:pPr marL="457200" indent="-457200">
              <a:buFont typeface="Arial" panose="020B0604020202020204" pitchFamily="34" charset="0"/>
              <a:buChar char="•"/>
            </a:pPr>
            <a:r>
              <a:rPr lang="en-US" dirty="0"/>
              <a:t>New knowledge/procedural skills</a:t>
            </a:r>
          </a:p>
          <a:p>
            <a:pPr marL="457200" indent="-457200">
              <a:buFont typeface="Arial" panose="020B0604020202020204" pitchFamily="34" charset="0"/>
              <a:buChar char="•"/>
            </a:pPr>
            <a:r>
              <a:rPr lang="en-US" dirty="0"/>
              <a:t>Fatigue/stress/burnout</a:t>
            </a:r>
          </a:p>
          <a:p>
            <a:pPr marL="457200" indent="-457200">
              <a:buFont typeface="Arial" panose="020B0604020202020204" pitchFamily="34" charset="0"/>
              <a:buChar char="•"/>
            </a:pPr>
            <a:r>
              <a:rPr lang="en-US" dirty="0"/>
              <a:t>Health issues—mental and physical—may or may not relate to </a:t>
            </a:r>
            <a:r>
              <a:rPr lang="en-US" dirty="0" smtClean="0"/>
              <a:t>aging</a:t>
            </a:r>
          </a:p>
          <a:p>
            <a:pPr marL="0" indent="0">
              <a:buNone/>
            </a:pPr>
            <a:endParaRPr lang="en-US" dirty="0"/>
          </a:p>
          <a:p>
            <a:pPr marL="109728" indent="0">
              <a:buNone/>
            </a:pPr>
            <a:r>
              <a:rPr lang="en-US" sz="1100" dirty="0"/>
              <a:t>Stephen H. Miller, MD, MPH Coalition for Physician Enhancement Meeting, November 10-11, 2011</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Risk Factors Other Than Aging </a:t>
            </a:r>
            <a:br>
              <a:rPr lang="en-US" dirty="0"/>
            </a:br>
            <a:r>
              <a:rPr lang="en-US" dirty="0"/>
              <a:t>That May Affect Clinical Competence</a:t>
            </a:r>
          </a:p>
        </p:txBody>
      </p:sp>
    </p:spTree>
    <p:extLst>
      <p:ext uri="{BB962C8B-B14F-4D97-AF65-F5344CB8AC3E}">
        <p14:creationId xmlns:p14="http://schemas.microsoft.com/office/powerpoint/2010/main" val="2157865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Atrophy of brain</a:t>
            </a:r>
          </a:p>
          <a:p>
            <a:r>
              <a:rPr lang="en-US" sz="2400" dirty="0"/>
              <a:t>Decline in number of brain neurons</a:t>
            </a:r>
          </a:p>
          <a:p>
            <a:r>
              <a:rPr lang="en-US" sz="2400" dirty="0"/>
              <a:t>Benign senescent forgetfulness</a:t>
            </a:r>
          </a:p>
          <a:p>
            <a:r>
              <a:rPr lang="en-US" sz="2400" dirty="0"/>
              <a:t>Decreased lean muscle mass</a:t>
            </a:r>
          </a:p>
          <a:p>
            <a:r>
              <a:rPr lang="en-US" sz="2400" dirty="0"/>
              <a:t>Decreased visual acuity</a:t>
            </a:r>
          </a:p>
          <a:p>
            <a:r>
              <a:rPr lang="en-US" sz="2400" dirty="0"/>
              <a:t>Diminished hearing</a:t>
            </a:r>
          </a:p>
          <a:p>
            <a:r>
              <a:rPr lang="en-US" sz="2400" dirty="0"/>
              <a:t>Decreased reflex time</a:t>
            </a:r>
          </a:p>
          <a:p>
            <a:r>
              <a:rPr lang="en-US" sz="2400" dirty="0"/>
              <a:t>Osteoporosis</a:t>
            </a:r>
          </a:p>
          <a:p>
            <a:r>
              <a:rPr lang="en-US" sz="2400" dirty="0"/>
              <a:t>Arteriosclerosis</a:t>
            </a:r>
          </a:p>
          <a:p>
            <a:r>
              <a:rPr lang="en-US" sz="2400" dirty="0"/>
              <a:t>Decreased compliance of arteries and left ventricle</a:t>
            </a:r>
          </a:p>
          <a:p>
            <a:endParaRPr lang="en-US" dirty="0"/>
          </a:p>
        </p:txBody>
      </p:sp>
      <p:sp>
        <p:nvSpPr>
          <p:cNvPr id="3" name="Title 2"/>
          <p:cNvSpPr>
            <a:spLocks noGrp="1"/>
          </p:cNvSpPr>
          <p:nvPr>
            <p:ph type="title"/>
          </p:nvPr>
        </p:nvSpPr>
        <p:spPr>
          <a:xfrm>
            <a:off x="228600" y="274638"/>
            <a:ext cx="8686800" cy="1143000"/>
          </a:xfrm>
        </p:spPr>
        <p:txBody>
          <a:bodyPr>
            <a:normAutofit fontScale="90000"/>
          </a:bodyPr>
          <a:lstStyle/>
          <a:p>
            <a:r>
              <a:rPr lang="en-US" sz="4400" dirty="0"/>
              <a:t>“Normal” </a:t>
            </a:r>
            <a:r>
              <a:rPr lang="en-US" sz="4400" dirty="0" smtClean="0"/>
              <a:t>Changes Associated </a:t>
            </a:r>
            <a:r>
              <a:rPr lang="en-US" sz="4400" dirty="0"/>
              <a:t>with </a:t>
            </a:r>
            <a:r>
              <a:rPr lang="en-US" sz="4400" dirty="0" smtClean="0"/>
              <a:t>Aging</a:t>
            </a:r>
            <a:endParaRPr lang="en-US" dirty="0"/>
          </a:p>
        </p:txBody>
      </p:sp>
    </p:spTree>
    <p:extLst>
      <p:ext uri="{BB962C8B-B14F-4D97-AF65-F5344CB8AC3E}">
        <p14:creationId xmlns:p14="http://schemas.microsoft.com/office/powerpoint/2010/main" val="2492545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Myocardial infarction</a:t>
            </a:r>
          </a:p>
          <a:p>
            <a:r>
              <a:rPr lang="en-US" sz="2800" dirty="0"/>
              <a:t>Stroke</a:t>
            </a:r>
          </a:p>
          <a:p>
            <a:r>
              <a:rPr lang="en-US" sz="2800" dirty="0"/>
              <a:t>Most cancers</a:t>
            </a:r>
          </a:p>
          <a:p>
            <a:r>
              <a:rPr lang="en-US" sz="2800" dirty="0"/>
              <a:t>Dementia</a:t>
            </a:r>
          </a:p>
          <a:p>
            <a:r>
              <a:rPr lang="en-US" sz="2800" dirty="0"/>
              <a:t>Parkinson’s Disease</a:t>
            </a:r>
          </a:p>
          <a:p>
            <a:r>
              <a:rPr lang="en-US" sz="2800" dirty="0"/>
              <a:t>Other neurodegenerative disorders</a:t>
            </a:r>
          </a:p>
        </p:txBody>
      </p:sp>
      <p:sp>
        <p:nvSpPr>
          <p:cNvPr id="3" name="Title 2"/>
          <p:cNvSpPr>
            <a:spLocks noGrp="1"/>
          </p:cNvSpPr>
          <p:nvPr>
            <p:ph type="title"/>
          </p:nvPr>
        </p:nvSpPr>
        <p:spPr/>
        <p:txBody>
          <a:bodyPr/>
          <a:lstStyle/>
          <a:p>
            <a:r>
              <a:rPr lang="en-US" sz="4400" dirty="0"/>
              <a:t>Diseases </a:t>
            </a:r>
            <a:r>
              <a:rPr lang="en-US" sz="4400" dirty="0" smtClean="0"/>
              <a:t>Associated </a:t>
            </a:r>
            <a:r>
              <a:rPr lang="en-US" sz="4400" dirty="0"/>
              <a:t>with </a:t>
            </a:r>
            <a:r>
              <a:rPr lang="en-US" sz="4400" dirty="0" smtClean="0"/>
              <a:t>Aging</a:t>
            </a:r>
            <a:endParaRPr lang="en-US" dirty="0"/>
          </a:p>
        </p:txBody>
      </p:sp>
    </p:spTree>
    <p:extLst>
      <p:ext uri="{BB962C8B-B14F-4D97-AF65-F5344CB8AC3E}">
        <p14:creationId xmlns:p14="http://schemas.microsoft.com/office/powerpoint/2010/main" val="330416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17638"/>
            <a:ext cx="8839200" cy="3962400"/>
          </a:xfrm>
        </p:spPr>
        <p:txBody>
          <a:bodyPr>
            <a:normAutofit lnSpcReduction="10000"/>
          </a:bodyPr>
          <a:lstStyle/>
          <a:p>
            <a:r>
              <a:rPr lang="en-US" sz="2500" dirty="0" smtClean="0"/>
              <a:t>Cognitive </a:t>
            </a:r>
            <a:r>
              <a:rPr lang="en-US" sz="2500" dirty="0"/>
              <a:t>dysfunction, prevalent among older adults, is not caused by aging alone. </a:t>
            </a:r>
          </a:p>
          <a:p>
            <a:r>
              <a:rPr lang="en-US" sz="2500" dirty="0" smtClean="0"/>
              <a:t>The </a:t>
            </a:r>
            <a:r>
              <a:rPr lang="en-US" sz="2500" dirty="0"/>
              <a:t>effect of age on an individual physician’s competence is highly variable. </a:t>
            </a:r>
          </a:p>
          <a:p>
            <a:r>
              <a:rPr lang="en-US" sz="2500" dirty="0" smtClean="0"/>
              <a:t>Manual </a:t>
            </a:r>
            <a:r>
              <a:rPr lang="en-US" sz="2500" dirty="0"/>
              <a:t>dexterity and visuospatial ability decrease with age, and older physicians are less likely to prescribe appropriate medications and incorporate new treatment modalities </a:t>
            </a:r>
          </a:p>
          <a:p>
            <a:r>
              <a:rPr lang="en-US" sz="2500" dirty="0" smtClean="0"/>
              <a:t>Some </a:t>
            </a:r>
            <a:r>
              <a:rPr lang="en-US" sz="2500" dirty="0"/>
              <a:t>attributes needed to deliver quality health </a:t>
            </a:r>
            <a:r>
              <a:rPr lang="en-US" sz="2500" i="1" dirty="0"/>
              <a:t>care—wisdom, resilience, compassion, tolerance of stress</a:t>
            </a:r>
            <a:r>
              <a:rPr lang="en-US" sz="2500" dirty="0"/>
              <a:t>—may increase with aging. </a:t>
            </a:r>
          </a:p>
          <a:p>
            <a:endParaRPr lang="en-US" dirty="0"/>
          </a:p>
        </p:txBody>
      </p:sp>
      <p:sp>
        <p:nvSpPr>
          <p:cNvPr id="3" name="Title 2"/>
          <p:cNvSpPr>
            <a:spLocks noGrp="1"/>
          </p:cNvSpPr>
          <p:nvPr>
            <p:ph type="title"/>
          </p:nvPr>
        </p:nvSpPr>
        <p:spPr/>
        <p:txBody>
          <a:bodyPr>
            <a:normAutofit/>
          </a:bodyPr>
          <a:lstStyle/>
          <a:p>
            <a:r>
              <a:rPr lang="en-US" dirty="0"/>
              <a:t>The ‘Effect’ of Aging is </a:t>
            </a:r>
            <a:r>
              <a:rPr lang="en-US" dirty="0" smtClean="0"/>
              <a:t>Variable</a:t>
            </a:r>
            <a:endParaRPr lang="en-US" dirty="0"/>
          </a:p>
        </p:txBody>
      </p:sp>
      <p:sp>
        <p:nvSpPr>
          <p:cNvPr id="4" name="TextBox 3"/>
          <p:cNvSpPr txBox="1"/>
          <p:nvPr/>
        </p:nvSpPr>
        <p:spPr>
          <a:xfrm>
            <a:off x="1066800" y="4876800"/>
            <a:ext cx="7924800" cy="1446550"/>
          </a:xfrm>
          <a:prstGeom prst="rect">
            <a:avLst/>
          </a:prstGeom>
          <a:noFill/>
        </p:spPr>
        <p:txBody>
          <a:bodyPr wrap="square" rtlCol="0">
            <a:spAutoFit/>
          </a:bodyPr>
          <a:lstStyle/>
          <a:p>
            <a:pPr algn="ctr"/>
            <a:r>
              <a:rPr lang="en-US" sz="1100" dirty="0">
                <a:latin typeface="+mj-lt"/>
              </a:rPr>
              <a:t>Sources: </a:t>
            </a:r>
          </a:p>
          <a:p>
            <a:pPr algn="ctr"/>
            <a:r>
              <a:rPr lang="en-US" sz="1100" dirty="0">
                <a:latin typeface="+mj-lt"/>
              </a:rPr>
              <a:t>Lee L, Weston W. The aging physician. </a:t>
            </a:r>
            <a:r>
              <a:rPr lang="en-US" sz="1100" i="1" dirty="0">
                <a:latin typeface="+mj-lt"/>
              </a:rPr>
              <a:t>Can Fam Physician</a:t>
            </a:r>
            <a:r>
              <a:rPr lang="en-US" sz="1100" dirty="0">
                <a:latin typeface="+mj-lt"/>
              </a:rPr>
              <a:t>. 2012;58:17-18. </a:t>
            </a:r>
            <a:r>
              <a:rPr lang="en-US" sz="1100" dirty="0" smtClean="0">
                <a:latin typeface="+mj-lt"/>
              </a:rPr>
              <a:t> Durning </a:t>
            </a:r>
            <a:r>
              <a:rPr lang="en-US" sz="1100" dirty="0">
                <a:latin typeface="+mj-lt"/>
              </a:rPr>
              <a:t>SJ, Artino AR, Holmboe E, et al. Aging and cognitive performance: challenges and implications for physicians practicing in the 21st century. J Contin Educ Health Prof. 2010 Summer;30(3):153-60. </a:t>
            </a:r>
            <a:r>
              <a:rPr lang="en-US" sz="1100" dirty="0" smtClean="0">
                <a:latin typeface="+mj-lt"/>
              </a:rPr>
              <a:t>Eva </a:t>
            </a:r>
            <a:r>
              <a:rPr lang="en-US" sz="1100" dirty="0">
                <a:latin typeface="+mj-lt"/>
              </a:rPr>
              <a:t>KW. The Aging Physician: Changes in Cognitive Processing and Their Impact on Medical Practice. Acad Med. October 2002;77(10):S1-S6. </a:t>
            </a:r>
            <a:r>
              <a:rPr lang="en-US" sz="1100" dirty="0" smtClean="0">
                <a:latin typeface="+mj-lt"/>
              </a:rPr>
              <a:t>Jackson </a:t>
            </a:r>
            <a:r>
              <a:rPr lang="en-US" sz="1100" dirty="0">
                <a:latin typeface="+mj-lt"/>
              </a:rPr>
              <a:t>GR, Owsley C. Visual dysfunction, neurodegenerative diseases, and aging. Neurol Clin. 2003;21:709-728. </a:t>
            </a:r>
            <a:r>
              <a:rPr lang="en-US" sz="1100" dirty="0" smtClean="0">
                <a:latin typeface="+mj-lt"/>
              </a:rPr>
              <a:t>Waljee </a:t>
            </a:r>
            <a:r>
              <a:rPr lang="en-US" sz="1100" dirty="0">
                <a:latin typeface="+mj-lt"/>
              </a:rPr>
              <a:t>JF, Greenfield LJ, Dimick JB, Birkmeyer JD. Surgeon age and operative mortaility. Ann Surg. 2006;244:353-362. </a:t>
            </a:r>
            <a:r>
              <a:rPr lang="en-US" sz="1100" dirty="0" smtClean="0">
                <a:latin typeface="+mj-lt"/>
              </a:rPr>
              <a:t>Moutier </a:t>
            </a:r>
            <a:r>
              <a:rPr lang="en-US" sz="1100" dirty="0">
                <a:latin typeface="+mj-lt"/>
              </a:rPr>
              <a:t>CY, Bazzo DEJ, Norcross WA. Approaching the Issue of the Aging Physician Population (Data from the Coalition for Physician Enhancement Conference). Journal of Medical Regulation. 2013;99(1):</a:t>
            </a:r>
            <a:r>
              <a:rPr lang="en-US" sz="1100" dirty="0" smtClean="0">
                <a:latin typeface="+mj-lt"/>
              </a:rPr>
              <a:t>10-18. </a:t>
            </a:r>
            <a:endParaRPr lang="en-US" sz="1100" dirty="0">
              <a:latin typeface="+mj-lt"/>
            </a:endParaRPr>
          </a:p>
        </p:txBody>
      </p:sp>
    </p:spTree>
    <p:extLst>
      <p:ext uri="{BB962C8B-B14F-4D97-AF65-F5344CB8AC3E}">
        <p14:creationId xmlns:p14="http://schemas.microsoft.com/office/powerpoint/2010/main" val="2661259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4495</TotalTime>
  <Words>2643</Words>
  <Application>Microsoft Office PowerPoint</Application>
  <PresentationFormat>On-screen Show (4:3)</PresentationFormat>
  <Paragraphs>308</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  Assessing the Aging Physician: Policies and Processes </vt:lpstr>
      <vt:lpstr>PowerPoint Presentation</vt:lpstr>
      <vt:lpstr>OBJECTIVES</vt:lpstr>
      <vt:lpstr>Why are Late-Career Physicians A Concern? </vt:lpstr>
      <vt:lpstr>AMA Masterfile: Past, Present and Future</vt:lpstr>
      <vt:lpstr>Risk Factors Other Than Aging  That May Affect Clinical Competence</vt:lpstr>
      <vt:lpstr>“Normal” Changes Associated with Aging</vt:lpstr>
      <vt:lpstr>Diseases Associated with Aging</vt:lpstr>
      <vt:lpstr>The ‘Effect’ of Aging is Variable</vt:lpstr>
      <vt:lpstr>Responsibility: Societal/Professional Contract  - 19th Century</vt:lpstr>
      <vt:lpstr>Physician Responsibility to Profession</vt:lpstr>
      <vt:lpstr>Physician Self- Awareness</vt:lpstr>
      <vt:lpstr> Physician Impairment Due to Cognitive Dysfunction </vt:lpstr>
      <vt:lpstr>AMA – 2015 Report: Assuring Safe and Effective Care for Patients by Senior/Late Career Physicians</vt:lpstr>
      <vt:lpstr>The Canadian Experience: Quebec</vt:lpstr>
      <vt:lpstr>The Canadian Experience: Ontario</vt:lpstr>
      <vt:lpstr>Traditional Approaches to Competency Assessment of Older Practitioners</vt:lpstr>
      <vt:lpstr>Suggested Assessment Methodologies</vt:lpstr>
      <vt:lpstr>Screening Test vs. Diagnostic Test</vt:lpstr>
      <vt:lpstr>PowerPoint Presentation</vt:lpstr>
      <vt:lpstr>Criticisms of age-based physician screening and assessment</vt:lpstr>
      <vt:lpstr>The Hospital Community</vt:lpstr>
      <vt:lpstr>Considerations for Aging Physician Policy</vt:lpstr>
      <vt:lpstr>California Public Protection and Physician Health (CPPPH) </vt:lpstr>
      <vt:lpstr>Where/By Whom Should Screening of Late Career/Senior Physicians Be Performed? </vt:lpstr>
      <vt:lpstr>Controversies</vt:lpstr>
      <vt:lpstr>Benefits of Assessment</vt:lpstr>
      <vt:lpstr>Unintended Consequences/Risks of  Age-Based Competence Decisions &amp; Mandatory Retirement</vt:lpstr>
      <vt:lpstr>PowerPoint Presentation</vt:lpstr>
      <vt:lpstr>Defending Against ADEA Allegations</vt:lpstr>
      <vt:lpstr>Defending Against ADA and Rehabilitation Act Allegations</vt:lpstr>
      <vt:lpstr>Legal Implications for Physicians, Hospitals and Patients</vt:lpstr>
      <vt:lpstr>Quandary for Aging Physician Assessment</vt:lpstr>
      <vt:lpstr>What We Need to Know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Kotwal, Bari</dc:creator>
  <cp:lastModifiedBy>Adams, Tracy</cp:lastModifiedBy>
  <cp:revision>213</cp:revision>
  <cp:lastPrinted>2016-11-01T13:20:55Z</cp:lastPrinted>
  <dcterms:created xsi:type="dcterms:W3CDTF">2014-06-05T13:16:21Z</dcterms:created>
  <dcterms:modified xsi:type="dcterms:W3CDTF">2016-11-08T16:26:29Z</dcterms:modified>
</cp:coreProperties>
</file>